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</p:sldIdLst>
  <p:sldSz cx="18288000" cy="10287000"/>
  <p:notesSz cx="6858000" cy="9144000"/>
  <p:embeddedFontLst>
    <p:embeddedFont>
      <p:font typeface="Arimo" panose="020B0604020202020204" charset="0"/>
      <p:regular r:id="rId22"/>
    </p:embeddedFont>
    <p:embeddedFont>
      <p:font typeface="Arimo Bold" panose="020B0604020202020204" charset="0"/>
      <p:regular r:id="rId23"/>
    </p:embeddedFont>
    <p:embeddedFont>
      <p:font typeface="Arimo Bold Italics" panose="020B0604020202020204" charset="0"/>
      <p:regular r:id="rId24"/>
    </p:embeddedFont>
    <p:embeddedFont>
      <p:font typeface="League Gothic" panose="020B0604020202020204" charset="0"/>
      <p:regular r:id="rId25"/>
    </p:embeddedFont>
    <p:embeddedFont>
      <p:font typeface="Montserrat" panose="00000500000000000000" pitchFamily="2" charset="0"/>
      <p:regular r:id="rId26"/>
    </p:embeddedFont>
    <p:embeddedFont>
      <p:font typeface="Montserrat Bold" panose="00000800000000000000" charset="0"/>
      <p:regular r:id="rId27"/>
    </p:embeddedFont>
    <p:embeddedFont>
      <p:font typeface="Six Caps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7" d="100"/>
          <a:sy n="67" d="100"/>
        </p:scale>
        <p:origin x="72" y="1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39.sv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60846" y="573097"/>
            <a:ext cx="16686203" cy="9212743"/>
          </a:xfrm>
          <a:prstGeom prst="rect">
            <a:avLst/>
          </a:prstGeom>
          <a:solidFill>
            <a:srgbClr val="9B9B9B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403973" y="4174352"/>
            <a:ext cx="14103511" cy="2611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419"/>
              </a:lnSpc>
            </a:pPr>
            <a:r>
              <a:rPr lang="en-US" sz="15299">
                <a:solidFill>
                  <a:srgbClr val="700A19"/>
                </a:solidFill>
                <a:latin typeface="Six Caps"/>
              </a:rPr>
              <a:t>Rapid Response. Dependable Delivery.</a:t>
            </a:r>
          </a:p>
        </p:txBody>
      </p:sp>
      <p:sp>
        <p:nvSpPr>
          <p:cNvPr id="4" name="Freeform 4"/>
          <p:cNvSpPr/>
          <p:nvPr/>
        </p:nvSpPr>
        <p:spPr>
          <a:xfrm>
            <a:off x="5373253" y="1028700"/>
            <a:ext cx="8164952" cy="3495289"/>
          </a:xfrm>
          <a:custGeom>
            <a:avLst/>
            <a:gdLst/>
            <a:ahLst/>
            <a:cxnLst/>
            <a:rect l="l" t="t" r="r" b="b"/>
            <a:pathLst>
              <a:path w="8164952" h="3495289">
                <a:moveTo>
                  <a:pt x="0" y="0"/>
                </a:moveTo>
                <a:lnTo>
                  <a:pt x="8164951" y="0"/>
                </a:lnTo>
                <a:lnTo>
                  <a:pt x="8164951" y="3495289"/>
                </a:lnTo>
                <a:lnTo>
                  <a:pt x="0" y="34952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26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705600" y="8486649"/>
            <a:ext cx="1820521" cy="1125183"/>
          </a:xfrm>
          <a:custGeom>
            <a:avLst/>
            <a:gdLst/>
            <a:ahLst/>
            <a:cxnLst/>
            <a:rect l="l" t="t" r="r" b="b"/>
            <a:pathLst>
              <a:path w="1820521" h="1125183">
                <a:moveTo>
                  <a:pt x="0" y="0"/>
                </a:moveTo>
                <a:lnTo>
                  <a:pt x="1820521" y="0"/>
                </a:lnTo>
                <a:lnTo>
                  <a:pt x="1820521" y="1125183"/>
                </a:lnTo>
                <a:lnTo>
                  <a:pt x="0" y="11251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207523" y="8656140"/>
            <a:ext cx="2010684" cy="873724"/>
          </a:xfrm>
          <a:custGeom>
            <a:avLst/>
            <a:gdLst/>
            <a:ahLst/>
            <a:cxnLst/>
            <a:rect l="l" t="t" r="r" b="b"/>
            <a:pathLst>
              <a:path w="2010684" h="873724">
                <a:moveTo>
                  <a:pt x="0" y="0"/>
                </a:moveTo>
                <a:lnTo>
                  <a:pt x="2010684" y="0"/>
                </a:lnTo>
                <a:lnTo>
                  <a:pt x="2010684" y="873724"/>
                </a:lnTo>
                <a:lnTo>
                  <a:pt x="0" y="8737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1995433" y="8182386"/>
            <a:ext cx="3085543" cy="1712477"/>
          </a:xfrm>
          <a:custGeom>
            <a:avLst/>
            <a:gdLst/>
            <a:ahLst/>
            <a:cxnLst/>
            <a:rect l="l" t="t" r="r" b="b"/>
            <a:pathLst>
              <a:path w="3085543" h="1712477">
                <a:moveTo>
                  <a:pt x="0" y="0"/>
                </a:moveTo>
                <a:lnTo>
                  <a:pt x="3085543" y="0"/>
                </a:lnTo>
                <a:lnTo>
                  <a:pt x="3085543" y="1712477"/>
                </a:lnTo>
                <a:lnTo>
                  <a:pt x="0" y="17124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0" y="9958564"/>
            <a:ext cx="21190538" cy="1216842"/>
            <a:chOff x="0" y="0"/>
            <a:chExt cx="28254050" cy="1622456"/>
          </a:xfrm>
        </p:grpSpPr>
        <p:grpSp>
          <p:nvGrpSpPr>
            <p:cNvPr id="11" name="Group 11"/>
            <p:cNvGrpSpPr/>
            <p:nvPr/>
          </p:nvGrpSpPr>
          <p:grpSpPr>
            <a:xfrm rot="5400000">
              <a:off x="6368677" y="-6368677"/>
              <a:ext cx="1389672" cy="14127025"/>
              <a:chOff x="0" y="0"/>
              <a:chExt cx="274503" cy="2790523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 rot="5400000">
              <a:off x="6337218" y="-6167352"/>
              <a:ext cx="1452590" cy="14127025"/>
              <a:chOff x="0" y="0"/>
              <a:chExt cx="286931" cy="2790523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 rot="5400000">
              <a:off x="20495702" y="-6368677"/>
              <a:ext cx="1389672" cy="14127025"/>
              <a:chOff x="0" y="0"/>
              <a:chExt cx="274503" cy="2790523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 rot="5400000">
              <a:off x="20464243" y="-6167352"/>
              <a:ext cx="1452590" cy="14127025"/>
              <a:chOff x="0" y="0"/>
              <a:chExt cx="286931" cy="2790523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</p:grpSp>
      <p:grpSp>
        <p:nvGrpSpPr>
          <p:cNvPr id="23" name="Group 23"/>
          <p:cNvGrpSpPr/>
          <p:nvPr/>
        </p:nvGrpSpPr>
        <p:grpSpPr>
          <a:xfrm rot="-10800000">
            <a:off x="-382403" y="-946874"/>
            <a:ext cx="21190538" cy="1216842"/>
            <a:chOff x="0" y="0"/>
            <a:chExt cx="28254050" cy="1622456"/>
          </a:xfrm>
        </p:grpSpPr>
        <p:grpSp>
          <p:nvGrpSpPr>
            <p:cNvPr id="24" name="Group 24"/>
            <p:cNvGrpSpPr/>
            <p:nvPr/>
          </p:nvGrpSpPr>
          <p:grpSpPr>
            <a:xfrm rot="5400000">
              <a:off x="6368677" y="-6368677"/>
              <a:ext cx="1389672" cy="14127025"/>
              <a:chOff x="0" y="0"/>
              <a:chExt cx="274503" cy="2790523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 rot="5400000">
              <a:off x="6337218" y="-6167352"/>
              <a:ext cx="1452590" cy="14127025"/>
              <a:chOff x="0" y="0"/>
              <a:chExt cx="286931" cy="2790523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 rot="5400000">
              <a:off x="20495702" y="-6368677"/>
              <a:ext cx="1389672" cy="14127025"/>
              <a:chOff x="0" y="0"/>
              <a:chExt cx="274503" cy="2790523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 rot="5400000">
              <a:off x="20464243" y="-6167352"/>
              <a:ext cx="1452590" cy="14127025"/>
              <a:chOff x="0" y="0"/>
              <a:chExt cx="286931" cy="2790523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</p:grpSp>
      <p:sp>
        <p:nvSpPr>
          <p:cNvPr id="36" name="Freeform 36"/>
          <p:cNvSpPr/>
          <p:nvPr/>
        </p:nvSpPr>
        <p:spPr>
          <a:xfrm>
            <a:off x="3637526" y="8482429"/>
            <a:ext cx="2405559" cy="1104553"/>
          </a:xfrm>
          <a:custGeom>
            <a:avLst/>
            <a:gdLst/>
            <a:ahLst/>
            <a:cxnLst/>
            <a:rect l="l" t="t" r="r" b="b"/>
            <a:pathLst>
              <a:path w="2405559" h="1104553">
                <a:moveTo>
                  <a:pt x="0" y="0"/>
                </a:moveTo>
                <a:lnTo>
                  <a:pt x="2405560" y="0"/>
                </a:lnTo>
                <a:lnTo>
                  <a:pt x="2405560" y="1104552"/>
                </a:lnTo>
                <a:lnTo>
                  <a:pt x="0" y="11045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TextBox 37"/>
          <p:cNvSpPr txBox="1"/>
          <p:nvPr/>
        </p:nvSpPr>
        <p:spPr>
          <a:xfrm>
            <a:off x="860846" y="7743021"/>
            <a:ext cx="16230600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endParaRPr/>
          </a:p>
        </p:txBody>
      </p:sp>
      <p:sp>
        <p:nvSpPr>
          <p:cNvPr id="38" name="TextBox 38"/>
          <p:cNvSpPr txBox="1"/>
          <p:nvPr/>
        </p:nvSpPr>
        <p:spPr>
          <a:xfrm>
            <a:off x="1088648" y="7090912"/>
            <a:ext cx="16230600" cy="715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>
                <a:solidFill>
                  <a:srgbClr val="000000"/>
                </a:solidFill>
                <a:latin typeface="Arimo"/>
              </a:rPr>
              <a:t>"Exceptional Turnaround From a Proven Partner in Materials Testing"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1970448" y="639015"/>
            <a:ext cx="5288852" cy="2314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08"/>
              </a:lnSpc>
            </a:pPr>
            <a:r>
              <a:rPr lang="en-US" sz="2605" spc="195">
                <a:solidFill>
                  <a:srgbClr val="121011"/>
                </a:solidFill>
                <a:latin typeface="Arimo Bold Italics"/>
              </a:rPr>
              <a:t>www.PES-Testing.com</a:t>
            </a:r>
          </a:p>
          <a:p>
            <a:pPr algn="r">
              <a:lnSpc>
                <a:spcPts val="2858"/>
              </a:lnSpc>
            </a:pPr>
            <a:r>
              <a:rPr lang="en-US" sz="1905" spc="142">
                <a:solidFill>
                  <a:srgbClr val="121011"/>
                </a:solidFill>
                <a:latin typeface="Arimo Bold"/>
              </a:rPr>
              <a:t>637 Donohoe Road </a:t>
            </a:r>
          </a:p>
          <a:p>
            <a:pPr algn="r">
              <a:lnSpc>
                <a:spcPts val="2858"/>
              </a:lnSpc>
            </a:pPr>
            <a:r>
              <a:rPr lang="en-US" sz="1905" spc="142">
                <a:solidFill>
                  <a:srgbClr val="121011"/>
                </a:solidFill>
                <a:latin typeface="Arimo Bold"/>
              </a:rPr>
              <a:t>Latrobe, PA 15650</a:t>
            </a:r>
          </a:p>
          <a:p>
            <a:pPr algn="r">
              <a:lnSpc>
                <a:spcPts val="2858"/>
              </a:lnSpc>
            </a:pPr>
            <a:r>
              <a:rPr lang="en-US" sz="1905" spc="142">
                <a:solidFill>
                  <a:srgbClr val="121011"/>
                </a:solidFill>
                <a:latin typeface="Arimo Bold"/>
              </a:rPr>
              <a:t>Phone: 724-834-8848</a:t>
            </a:r>
          </a:p>
          <a:p>
            <a:pPr algn="r">
              <a:lnSpc>
                <a:spcPts val="2858"/>
              </a:lnSpc>
            </a:pPr>
            <a:r>
              <a:rPr lang="en-US" sz="1905" spc="142">
                <a:solidFill>
                  <a:srgbClr val="121011"/>
                </a:solidFill>
                <a:latin typeface="Arimo Bold"/>
              </a:rPr>
              <a:t>Fax: 724-834-9151</a:t>
            </a:r>
          </a:p>
          <a:p>
            <a:pPr algn="r">
              <a:lnSpc>
                <a:spcPts val="2858"/>
              </a:lnSpc>
            </a:pPr>
            <a:endParaRPr lang="en-US" sz="1905" spc="142">
              <a:solidFill>
                <a:srgbClr val="121011"/>
              </a:solidFill>
              <a:latin typeface="Arimo 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3131" y="1148491"/>
            <a:ext cx="8591425" cy="8732990"/>
            <a:chOff x="0" y="0"/>
            <a:chExt cx="2262762" cy="23000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62762" cy="2300047"/>
            </a:xfrm>
            <a:custGeom>
              <a:avLst/>
              <a:gdLst/>
              <a:ahLst/>
              <a:cxnLst/>
              <a:rect l="l" t="t" r="r" b="b"/>
              <a:pathLst>
                <a:path w="2262762" h="2300047">
                  <a:moveTo>
                    <a:pt x="0" y="0"/>
                  </a:moveTo>
                  <a:lnTo>
                    <a:pt x="2262762" y="0"/>
                  </a:lnTo>
                  <a:lnTo>
                    <a:pt x="2262762" y="2300047"/>
                  </a:lnTo>
                  <a:lnTo>
                    <a:pt x="0" y="2300047"/>
                  </a:lnTo>
                  <a:close/>
                </a:path>
              </a:pathLst>
            </a:custGeom>
            <a:solidFill>
              <a:srgbClr val="9B9B9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8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14850" y="2691541"/>
            <a:ext cx="3515156" cy="6541770"/>
          </a:xfrm>
          <a:custGeom>
            <a:avLst/>
            <a:gdLst/>
            <a:ahLst/>
            <a:cxnLst/>
            <a:rect l="l" t="t" r="r" b="b"/>
            <a:pathLst>
              <a:path w="3515156" h="6541770">
                <a:moveTo>
                  <a:pt x="0" y="0"/>
                </a:moveTo>
                <a:lnTo>
                  <a:pt x="3515156" y="0"/>
                </a:lnTo>
                <a:lnTo>
                  <a:pt x="3515156" y="6541770"/>
                </a:lnTo>
                <a:lnTo>
                  <a:pt x="0" y="65417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05" r="-107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430006" y="2691541"/>
            <a:ext cx="3494974" cy="2736979"/>
          </a:xfrm>
          <a:custGeom>
            <a:avLst/>
            <a:gdLst/>
            <a:ahLst/>
            <a:cxnLst/>
            <a:rect l="l" t="t" r="r" b="b"/>
            <a:pathLst>
              <a:path w="3494974" h="2736979">
                <a:moveTo>
                  <a:pt x="0" y="0"/>
                </a:moveTo>
                <a:lnTo>
                  <a:pt x="3494974" y="0"/>
                </a:lnTo>
                <a:lnTo>
                  <a:pt x="3494974" y="2736979"/>
                </a:lnTo>
                <a:lnTo>
                  <a:pt x="0" y="27369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494" b="-5876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430006" y="5444711"/>
            <a:ext cx="3494974" cy="3813589"/>
          </a:xfrm>
          <a:custGeom>
            <a:avLst/>
            <a:gdLst/>
            <a:ahLst/>
            <a:cxnLst/>
            <a:rect l="l" t="t" r="r" b="b"/>
            <a:pathLst>
              <a:path w="3494974" h="3813589">
                <a:moveTo>
                  <a:pt x="0" y="0"/>
                </a:moveTo>
                <a:lnTo>
                  <a:pt x="3494974" y="0"/>
                </a:lnTo>
                <a:lnTo>
                  <a:pt x="3494974" y="3813589"/>
                </a:lnTo>
                <a:lnTo>
                  <a:pt x="0" y="38135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1096" b="-1109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430510" y="-314325"/>
            <a:ext cx="7998992" cy="2586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281"/>
              </a:lnSpc>
            </a:pPr>
            <a:r>
              <a:rPr lang="en-US" sz="14000" dirty="0">
                <a:solidFill>
                  <a:srgbClr val="700A19"/>
                </a:solidFill>
                <a:latin typeface="Six Caps"/>
              </a:rPr>
              <a:t>Mechanical Testing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144000" y="1620742"/>
            <a:ext cx="8922666" cy="7510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6111" lvl="1" indent="-313055">
              <a:lnSpc>
                <a:spcPts val="4640"/>
              </a:lnSpc>
              <a:buFont typeface="Arial"/>
              <a:buChar char="•"/>
            </a:pPr>
            <a:r>
              <a:rPr lang="en-US" sz="2900" spc="29">
                <a:solidFill>
                  <a:srgbClr val="000000"/>
                </a:solidFill>
                <a:latin typeface="Montserrat Bold"/>
              </a:rPr>
              <a:t>High Cycle Fatigue </a:t>
            </a:r>
          </a:p>
          <a:p>
            <a:pPr marL="1252221" lvl="2" indent="-417407">
              <a:lnSpc>
                <a:spcPts val="4640"/>
              </a:lnSpc>
              <a:buFont typeface="Arial"/>
              <a:buChar char="⚬"/>
            </a:pPr>
            <a:r>
              <a:rPr lang="en-US" sz="2900" spc="29">
                <a:solidFill>
                  <a:srgbClr val="FFFFFF"/>
                </a:solidFill>
                <a:latin typeface="Montserrat"/>
              </a:rPr>
              <a:t>-320°F, -300°F, up to 1800°F</a:t>
            </a:r>
          </a:p>
          <a:p>
            <a:pPr marL="1252221" lvl="2" indent="-417407">
              <a:lnSpc>
                <a:spcPts val="4640"/>
              </a:lnSpc>
              <a:buFont typeface="Arial"/>
              <a:buChar char="⚬"/>
            </a:pPr>
            <a:r>
              <a:rPr lang="en-US" sz="2900" spc="29">
                <a:solidFill>
                  <a:srgbClr val="FFFFFF"/>
                </a:solidFill>
                <a:latin typeface="Montserrat"/>
              </a:rPr>
              <a:t>All Load Ratios </a:t>
            </a:r>
          </a:p>
          <a:p>
            <a:pPr marL="1252221" lvl="2" indent="-417407">
              <a:lnSpc>
                <a:spcPts val="4640"/>
              </a:lnSpc>
              <a:buFont typeface="Arial"/>
              <a:buChar char="⚬"/>
            </a:pPr>
            <a:r>
              <a:rPr lang="en-US" sz="2900" spc="29">
                <a:solidFill>
                  <a:srgbClr val="FFFFFF"/>
                </a:solidFill>
                <a:latin typeface="Montserrat"/>
              </a:rPr>
              <a:t>Up to 30Hz </a:t>
            </a:r>
          </a:p>
          <a:p>
            <a:pPr marL="626111" lvl="1" indent="-313055">
              <a:lnSpc>
                <a:spcPts val="4640"/>
              </a:lnSpc>
              <a:buFont typeface="Arial"/>
              <a:buChar char="•"/>
            </a:pPr>
            <a:r>
              <a:rPr lang="en-US" sz="2900" spc="29">
                <a:solidFill>
                  <a:srgbClr val="000000"/>
                </a:solidFill>
                <a:latin typeface="Montserrat Bold"/>
              </a:rPr>
              <a:t>Low Cycle Fatigue </a:t>
            </a:r>
          </a:p>
          <a:p>
            <a:pPr marL="1252221" lvl="2" indent="-417407">
              <a:lnSpc>
                <a:spcPts val="4640"/>
              </a:lnSpc>
              <a:buFont typeface="Arial"/>
              <a:buChar char="⚬"/>
            </a:pPr>
            <a:r>
              <a:rPr lang="en-US" sz="2900" spc="29">
                <a:solidFill>
                  <a:srgbClr val="FFFFFF"/>
                </a:solidFill>
                <a:latin typeface="Montserrat"/>
              </a:rPr>
              <a:t>-320°F, -300°F, up to 1800°F</a:t>
            </a:r>
          </a:p>
          <a:p>
            <a:pPr marL="1252221" lvl="2" indent="-417407">
              <a:lnSpc>
                <a:spcPts val="4640"/>
              </a:lnSpc>
              <a:buFont typeface="Arial"/>
              <a:buChar char="⚬"/>
            </a:pPr>
            <a:r>
              <a:rPr lang="en-US" sz="2900" spc="29">
                <a:solidFill>
                  <a:srgbClr val="FFFFFF"/>
                </a:solidFill>
                <a:latin typeface="Montserrat"/>
              </a:rPr>
              <a:t>All Strain Ratios </a:t>
            </a:r>
          </a:p>
          <a:p>
            <a:pPr marL="1252221" lvl="2" indent="-417407">
              <a:lnSpc>
                <a:spcPts val="4640"/>
              </a:lnSpc>
              <a:buFont typeface="Arial"/>
              <a:buChar char="⚬"/>
            </a:pPr>
            <a:r>
              <a:rPr lang="en-US" sz="2900" spc="29">
                <a:solidFill>
                  <a:srgbClr val="FFFFFF"/>
                </a:solidFill>
                <a:latin typeface="Montserrat"/>
              </a:rPr>
              <a:t>Strain Control up to 2Hz </a:t>
            </a:r>
          </a:p>
          <a:p>
            <a:pPr marL="1252221" lvl="2" indent="-417407">
              <a:lnSpc>
                <a:spcPts val="4640"/>
              </a:lnSpc>
              <a:buFont typeface="Arial"/>
              <a:buChar char="⚬"/>
            </a:pPr>
            <a:r>
              <a:rPr lang="en-US" sz="2900" spc="29">
                <a:solidFill>
                  <a:srgbClr val="FFFFFF"/>
                </a:solidFill>
                <a:latin typeface="Montserrat"/>
              </a:rPr>
              <a:t>Stress Control up to 30 Hz </a:t>
            </a:r>
          </a:p>
          <a:p>
            <a:pPr marL="626111" lvl="1" indent="-313055">
              <a:lnSpc>
                <a:spcPts val="4640"/>
              </a:lnSpc>
              <a:buFont typeface="Arial"/>
              <a:buChar char="•"/>
            </a:pPr>
            <a:r>
              <a:rPr lang="en-US" sz="2900" spc="29">
                <a:solidFill>
                  <a:srgbClr val="000000"/>
                </a:solidFill>
                <a:latin typeface="Montserrat Bold"/>
              </a:rPr>
              <a:t>Cyclic Stress-Strain </a:t>
            </a:r>
          </a:p>
          <a:p>
            <a:pPr marL="1252221" lvl="2" indent="-417407">
              <a:lnSpc>
                <a:spcPts val="4640"/>
              </a:lnSpc>
              <a:buFont typeface="Arial"/>
              <a:buChar char="⚬"/>
            </a:pPr>
            <a:r>
              <a:rPr lang="en-US" sz="2900" spc="29">
                <a:solidFill>
                  <a:srgbClr val="FFFFFF"/>
                </a:solidFill>
                <a:latin typeface="Montserrat"/>
              </a:rPr>
              <a:t>Room Temperature up to 1800°F</a:t>
            </a:r>
          </a:p>
          <a:p>
            <a:pPr marL="1252221" lvl="2" indent="-417407">
              <a:lnSpc>
                <a:spcPts val="4640"/>
              </a:lnSpc>
              <a:buFont typeface="Arial"/>
              <a:buChar char="⚬"/>
            </a:pPr>
            <a:r>
              <a:rPr lang="en-US" sz="2900" spc="29">
                <a:solidFill>
                  <a:srgbClr val="FFFFFF"/>
                </a:solidFill>
                <a:latin typeface="Montserrat"/>
              </a:rPr>
              <a:t>Customizable Steps </a:t>
            </a:r>
          </a:p>
          <a:p>
            <a:pPr marL="626110" lvl="1" indent="-313055">
              <a:lnSpc>
                <a:spcPts val="4640"/>
              </a:lnSpc>
              <a:buFont typeface="Arial"/>
              <a:buChar char="•"/>
            </a:pPr>
            <a:r>
              <a:rPr lang="en-US" sz="2900" spc="29">
                <a:solidFill>
                  <a:srgbClr val="000000"/>
                </a:solidFill>
                <a:latin typeface="Montserrat Bold"/>
              </a:rPr>
              <a:t>Higher Frequencies with Positive R-Ratios 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0" y="9958564"/>
            <a:ext cx="21190538" cy="1216842"/>
            <a:chOff x="0" y="0"/>
            <a:chExt cx="28254050" cy="1622456"/>
          </a:xfrm>
        </p:grpSpPr>
        <p:grpSp>
          <p:nvGrpSpPr>
            <p:cNvPr id="11" name="Group 11"/>
            <p:cNvGrpSpPr/>
            <p:nvPr/>
          </p:nvGrpSpPr>
          <p:grpSpPr>
            <a:xfrm rot="5400000">
              <a:off x="6368677" y="-6368677"/>
              <a:ext cx="1389672" cy="14127025"/>
              <a:chOff x="0" y="0"/>
              <a:chExt cx="274503" cy="2790523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 rot="5400000">
              <a:off x="6337218" y="-6167352"/>
              <a:ext cx="1452590" cy="14127025"/>
              <a:chOff x="0" y="0"/>
              <a:chExt cx="286931" cy="2790523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 rot="5400000">
              <a:off x="20495702" y="-6368677"/>
              <a:ext cx="1389672" cy="14127025"/>
              <a:chOff x="0" y="0"/>
              <a:chExt cx="274503" cy="2790523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 rot="5400000">
              <a:off x="20464243" y="-6167352"/>
              <a:ext cx="1452590" cy="14127025"/>
              <a:chOff x="0" y="0"/>
              <a:chExt cx="286931" cy="2790523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</p:grpSp>
      <p:grpSp>
        <p:nvGrpSpPr>
          <p:cNvPr id="23" name="Group 23"/>
          <p:cNvGrpSpPr/>
          <p:nvPr/>
        </p:nvGrpSpPr>
        <p:grpSpPr>
          <a:xfrm rot="-10800000">
            <a:off x="-382403" y="-946874"/>
            <a:ext cx="21190538" cy="1216842"/>
            <a:chOff x="0" y="0"/>
            <a:chExt cx="28254050" cy="1622456"/>
          </a:xfrm>
        </p:grpSpPr>
        <p:grpSp>
          <p:nvGrpSpPr>
            <p:cNvPr id="24" name="Group 24"/>
            <p:cNvGrpSpPr/>
            <p:nvPr/>
          </p:nvGrpSpPr>
          <p:grpSpPr>
            <a:xfrm rot="5400000">
              <a:off x="6368677" y="-6368677"/>
              <a:ext cx="1389672" cy="14127025"/>
              <a:chOff x="0" y="0"/>
              <a:chExt cx="274503" cy="2790523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 rot="5400000">
              <a:off x="6337218" y="-6167352"/>
              <a:ext cx="1452590" cy="14127025"/>
              <a:chOff x="0" y="0"/>
              <a:chExt cx="286931" cy="2790523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 rot="5400000">
              <a:off x="20495702" y="-6368677"/>
              <a:ext cx="1389672" cy="14127025"/>
              <a:chOff x="0" y="0"/>
              <a:chExt cx="274503" cy="2790523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 rot="5400000">
              <a:off x="20464243" y="-6167352"/>
              <a:ext cx="1452590" cy="14127025"/>
              <a:chOff x="0" y="0"/>
              <a:chExt cx="286931" cy="2790523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3862892" y="413431"/>
            <a:ext cx="3113963" cy="3113963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l="-16680" r="-1668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6976855" y="413431"/>
            <a:ext cx="3113963" cy="3113963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3"/>
              <a:stretch>
                <a:fillRect l="-9898" r="-989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090818" y="413431"/>
            <a:ext cx="3113963" cy="3113963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4"/>
              <a:stretch>
                <a:fillRect l="-14952" r="-654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3204781" y="413431"/>
            <a:ext cx="3113963" cy="3113963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5"/>
              <a:stretch>
                <a:fillRect l="-16728" r="-1672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274981" y="4132050"/>
            <a:ext cx="8211865" cy="512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32396" lvl="1" indent="-316198">
              <a:lnSpc>
                <a:spcPts val="4100"/>
              </a:lnSpc>
              <a:buFont typeface="Arial"/>
              <a:buChar char="•"/>
            </a:pPr>
            <a:r>
              <a:rPr lang="en-US" sz="2929">
                <a:solidFill>
                  <a:srgbClr val="000000"/>
                </a:solidFill>
                <a:latin typeface="Montserrat Bold"/>
              </a:rPr>
              <a:t>Microstructural Evaluation </a:t>
            </a:r>
          </a:p>
          <a:p>
            <a:pPr marL="1264793" lvl="2" indent="-421598">
              <a:lnSpc>
                <a:spcPts val="4100"/>
              </a:lnSpc>
              <a:buFont typeface="Arial"/>
              <a:buChar char="⚬"/>
            </a:pPr>
            <a:r>
              <a:rPr lang="en-US" sz="2929">
                <a:solidFill>
                  <a:srgbClr val="FFFFFF"/>
                </a:solidFill>
                <a:latin typeface="Montserrat"/>
              </a:rPr>
              <a:t>Inclusion Ratings </a:t>
            </a:r>
          </a:p>
          <a:p>
            <a:pPr marL="1264793" lvl="2" indent="-421598">
              <a:lnSpc>
                <a:spcPts val="4100"/>
              </a:lnSpc>
              <a:buFont typeface="Arial"/>
              <a:buChar char="⚬"/>
            </a:pPr>
            <a:r>
              <a:rPr lang="en-US" sz="2929">
                <a:solidFill>
                  <a:srgbClr val="FFFFFF"/>
                </a:solidFill>
                <a:latin typeface="Montserrat"/>
              </a:rPr>
              <a:t>Porosity Phase or Percentage </a:t>
            </a:r>
          </a:p>
          <a:p>
            <a:pPr marL="1264793" lvl="2" indent="-421598">
              <a:lnSpc>
                <a:spcPts val="4100"/>
              </a:lnSpc>
              <a:buFont typeface="Arial"/>
              <a:buChar char="⚬"/>
            </a:pPr>
            <a:r>
              <a:rPr lang="en-US" sz="2929">
                <a:solidFill>
                  <a:srgbClr val="FFFFFF"/>
                </a:solidFill>
                <a:latin typeface="Montserrat"/>
              </a:rPr>
              <a:t>Case &amp; Decarburization Depth </a:t>
            </a:r>
          </a:p>
          <a:p>
            <a:pPr marL="1264793" lvl="2" indent="-421598">
              <a:lnSpc>
                <a:spcPts val="4100"/>
              </a:lnSpc>
              <a:buFont typeface="Arial"/>
              <a:buChar char="⚬"/>
            </a:pPr>
            <a:r>
              <a:rPr lang="en-US" sz="2929">
                <a:solidFill>
                  <a:srgbClr val="FFFFFF"/>
                </a:solidFill>
                <a:latin typeface="Montserrat"/>
              </a:rPr>
              <a:t>IGA/IGO </a:t>
            </a:r>
          </a:p>
          <a:p>
            <a:pPr marL="1264793" lvl="2" indent="-421598">
              <a:lnSpc>
                <a:spcPts val="4100"/>
              </a:lnSpc>
              <a:buFont typeface="Arial"/>
              <a:buChar char="⚬"/>
            </a:pPr>
            <a:r>
              <a:rPr lang="en-US" sz="2929">
                <a:solidFill>
                  <a:srgbClr val="FFFFFF"/>
                </a:solidFill>
                <a:latin typeface="Montserrat"/>
              </a:rPr>
              <a:t>Coating Characteristics </a:t>
            </a:r>
          </a:p>
          <a:p>
            <a:pPr marL="1264793" lvl="2" indent="-421598">
              <a:lnSpc>
                <a:spcPts val="4100"/>
              </a:lnSpc>
              <a:buFont typeface="Arial"/>
              <a:buChar char="⚬"/>
            </a:pPr>
            <a:r>
              <a:rPr lang="en-US" sz="2929">
                <a:solidFill>
                  <a:srgbClr val="FFFFFF"/>
                </a:solidFill>
                <a:latin typeface="Montserrat"/>
              </a:rPr>
              <a:t>Surface Contamination </a:t>
            </a:r>
          </a:p>
          <a:p>
            <a:pPr marL="1897189" lvl="3" indent="-474297">
              <a:lnSpc>
                <a:spcPts val="4100"/>
              </a:lnSpc>
              <a:buFont typeface="Arial"/>
              <a:buChar char="￭"/>
            </a:pPr>
            <a:r>
              <a:rPr lang="en-US" sz="2929">
                <a:solidFill>
                  <a:srgbClr val="FFFFFF"/>
                </a:solidFill>
                <a:latin typeface="Montserrat"/>
              </a:rPr>
              <a:t>Alpha Case/Alloy Depletion </a:t>
            </a:r>
          </a:p>
          <a:p>
            <a:pPr marL="632396" lvl="1" indent="-316198">
              <a:lnSpc>
                <a:spcPts val="4100"/>
              </a:lnSpc>
              <a:buFont typeface="Arial"/>
              <a:buChar char="•"/>
            </a:pPr>
            <a:r>
              <a:rPr lang="en-US" sz="2929">
                <a:solidFill>
                  <a:srgbClr val="000000"/>
                </a:solidFill>
                <a:latin typeface="Montserrat Bold"/>
              </a:rPr>
              <a:t>Grain Size</a:t>
            </a:r>
            <a:r>
              <a:rPr lang="en-US" sz="2929">
                <a:solidFill>
                  <a:srgbClr val="000000"/>
                </a:solidFill>
                <a:latin typeface="Montserrat"/>
              </a:rPr>
              <a:t> </a:t>
            </a:r>
          </a:p>
          <a:p>
            <a:pPr marL="1264793" lvl="2" indent="-421598">
              <a:lnSpc>
                <a:spcPts val="4100"/>
              </a:lnSpc>
              <a:buFont typeface="Arial"/>
              <a:buChar char="⚬"/>
            </a:pPr>
            <a:r>
              <a:rPr lang="en-US" sz="2929">
                <a:solidFill>
                  <a:srgbClr val="FFFFFF"/>
                </a:solidFill>
                <a:latin typeface="Montserrat"/>
              </a:rPr>
              <a:t>Per ASTM E112, E1181, &amp; GE E50TF133</a:t>
            </a:r>
          </a:p>
        </p:txBody>
      </p:sp>
      <p:sp>
        <p:nvSpPr>
          <p:cNvPr id="11" name="TextBox 11"/>
          <p:cNvSpPr txBox="1"/>
          <p:nvPr/>
        </p:nvSpPr>
        <p:spPr>
          <a:xfrm rot="-5400000">
            <a:off x="-3933312" y="3830351"/>
            <a:ext cx="9545149" cy="2424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323"/>
              </a:lnSpc>
            </a:pPr>
            <a:r>
              <a:rPr lang="en-US" sz="12500" dirty="0">
                <a:solidFill>
                  <a:srgbClr val="700A19"/>
                </a:solidFill>
                <a:latin typeface="Six Caps"/>
              </a:rPr>
              <a:t>Metallographic</a:t>
            </a:r>
            <a:r>
              <a:rPr lang="en-US" sz="15231" dirty="0">
                <a:solidFill>
                  <a:srgbClr val="700A19"/>
                </a:solidFill>
                <a:latin typeface="Six Caps"/>
              </a:rPr>
              <a:t> </a:t>
            </a:r>
            <a:r>
              <a:rPr lang="en-US" sz="12500" dirty="0">
                <a:solidFill>
                  <a:srgbClr val="700A19"/>
                </a:solidFill>
                <a:latin typeface="Six Caps"/>
              </a:rPr>
              <a:t>Analysis</a:t>
            </a:r>
            <a:r>
              <a:rPr lang="en-US" sz="15231" dirty="0">
                <a:solidFill>
                  <a:srgbClr val="700A19"/>
                </a:solidFill>
                <a:latin typeface="Six Caps"/>
              </a:rPr>
              <a:t>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12866" y="4132050"/>
            <a:ext cx="8211865" cy="512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32396" lvl="1" indent="-316198">
              <a:lnSpc>
                <a:spcPts val="4100"/>
              </a:lnSpc>
              <a:buFont typeface="Arial"/>
              <a:buChar char="•"/>
            </a:pPr>
            <a:r>
              <a:rPr lang="en-US" sz="2929">
                <a:solidFill>
                  <a:srgbClr val="000000"/>
                </a:solidFill>
                <a:latin typeface="Montserrat Bold"/>
              </a:rPr>
              <a:t>Microindentation Hardness</a:t>
            </a:r>
          </a:p>
          <a:p>
            <a:pPr marL="1264793" lvl="2" indent="-421598">
              <a:lnSpc>
                <a:spcPts val="4100"/>
              </a:lnSpc>
              <a:buFont typeface="Arial"/>
              <a:buChar char="⚬"/>
            </a:pPr>
            <a:r>
              <a:rPr lang="en-US" sz="2929">
                <a:solidFill>
                  <a:srgbClr val="FFFFFF"/>
                </a:solidFill>
                <a:latin typeface="Montserrat"/>
              </a:rPr>
              <a:t>Vickers (Macro/Micro), Knoop </a:t>
            </a:r>
          </a:p>
          <a:p>
            <a:pPr marL="632396" lvl="1" indent="-316198">
              <a:lnSpc>
                <a:spcPts val="4100"/>
              </a:lnSpc>
              <a:buFont typeface="Arial"/>
              <a:buChar char="•"/>
            </a:pPr>
            <a:r>
              <a:rPr lang="en-US" sz="2929">
                <a:solidFill>
                  <a:srgbClr val="000000"/>
                </a:solidFill>
                <a:latin typeface="Montserrat Bold"/>
              </a:rPr>
              <a:t>Macroetch Examination </a:t>
            </a:r>
          </a:p>
          <a:p>
            <a:pPr marL="632396" lvl="1" indent="-316198">
              <a:lnSpc>
                <a:spcPts val="4100"/>
              </a:lnSpc>
              <a:buFont typeface="Arial"/>
              <a:buChar char="•"/>
            </a:pPr>
            <a:r>
              <a:rPr lang="en-US" sz="2929">
                <a:solidFill>
                  <a:srgbClr val="000000"/>
                </a:solidFill>
                <a:latin typeface="Montserrat Bold"/>
              </a:rPr>
              <a:t>Etch - Anodize Inspection of Titanium </a:t>
            </a:r>
          </a:p>
          <a:p>
            <a:pPr marL="1264793" lvl="2" indent="-421598">
              <a:lnSpc>
                <a:spcPts val="4100"/>
              </a:lnSpc>
              <a:buFont typeface="Arial"/>
              <a:buChar char="⚬"/>
            </a:pPr>
            <a:r>
              <a:rPr lang="en-US" sz="2929">
                <a:solidFill>
                  <a:srgbClr val="FFFFFF"/>
                </a:solidFill>
                <a:latin typeface="Montserrat"/>
              </a:rPr>
              <a:t>Per AMS 2642 (Blue Etch) </a:t>
            </a:r>
          </a:p>
          <a:p>
            <a:pPr marL="632396" lvl="1" indent="-316198">
              <a:lnSpc>
                <a:spcPts val="4100"/>
              </a:lnSpc>
              <a:buFont typeface="Arial"/>
              <a:buChar char="•"/>
            </a:pPr>
            <a:r>
              <a:rPr lang="en-US" sz="2929">
                <a:solidFill>
                  <a:srgbClr val="000000"/>
                </a:solidFill>
                <a:latin typeface="Montserrat Bold"/>
              </a:rPr>
              <a:t>Corrosion Analysis </a:t>
            </a:r>
          </a:p>
          <a:p>
            <a:pPr marL="632396" lvl="1" indent="-316198">
              <a:lnSpc>
                <a:spcPts val="4100"/>
              </a:lnSpc>
              <a:buFont typeface="Arial"/>
              <a:buChar char="•"/>
            </a:pPr>
            <a:r>
              <a:rPr lang="en-US" sz="2929">
                <a:solidFill>
                  <a:srgbClr val="000000"/>
                </a:solidFill>
                <a:latin typeface="Montserrat Bold"/>
              </a:rPr>
              <a:t>Scanning Electron Microscopy (SEM)</a:t>
            </a:r>
            <a:r>
              <a:rPr lang="en-US" sz="2929">
                <a:solidFill>
                  <a:srgbClr val="000000"/>
                </a:solidFill>
                <a:latin typeface="Montserrat"/>
              </a:rPr>
              <a:t> </a:t>
            </a:r>
          </a:p>
          <a:p>
            <a:pPr marL="1264793" lvl="2" indent="-421598">
              <a:lnSpc>
                <a:spcPts val="4100"/>
              </a:lnSpc>
              <a:buFont typeface="Arial"/>
              <a:buChar char="⚬"/>
            </a:pPr>
            <a:r>
              <a:rPr lang="en-US" sz="2929">
                <a:solidFill>
                  <a:srgbClr val="FFFFFF"/>
                </a:solidFill>
                <a:latin typeface="Montserrat"/>
              </a:rPr>
              <a:t>SE and BSE Detectors </a:t>
            </a:r>
          </a:p>
          <a:p>
            <a:pPr marL="1264793" lvl="2" indent="-421598">
              <a:lnSpc>
                <a:spcPts val="4100"/>
              </a:lnSpc>
              <a:buFont typeface="Arial"/>
              <a:buChar char="⚬"/>
            </a:pPr>
            <a:r>
              <a:rPr lang="en-US" sz="2929">
                <a:solidFill>
                  <a:srgbClr val="FFFFFF"/>
                </a:solidFill>
                <a:latin typeface="Montserrat"/>
              </a:rPr>
              <a:t>EDS Chemical Analysis </a:t>
            </a:r>
          </a:p>
          <a:p>
            <a:pPr marL="632396" lvl="1" indent="-316198">
              <a:lnSpc>
                <a:spcPts val="4100"/>
              </a:lnSpc>
              <a:buFont typeface="Arial"/>
              <a:buChar char="•"/>
            </a:pPr>
            <a:r>
              <a:rPr lang="en-US" sz="2929">
                <a:solidFill>
                  <a:srgbClr val="000000"/>
                </a:solidFill>
                <a:latin typeface="Montserrat Bold"/>
              </a:rPr>
              <a:t>Microprobe Availability</a:t>
            </a:r>
            <a:r>
              <a:rPr lang="en-US" sz="2929">
                <a:solidFill>
                  <a:srgbClr val="000000"/>
                </a:solidFill>
                <a:latin typeface="Montserrat"/>
              </a:rPr>
              <a:t> 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0" y="9958564"/>
            <a:ext cx="21190538" cy="1216842"/>
            <a:chOff x="0" y="0"/>
            <a:chExt cx="28254050" cy="1622456"/>
          </a:xfrm>
        </p:grpSpPr>
        <p:grpSp>
          <p:nvGrpSpPr>
            <p:cNvPr id="14" name="Group 14"/>
            <p:cNvGrpSpPr/>
            <p:nvPr/>
          </p:nvGrpSpPr>
          <p:grpSpPr>
            <a:xfrm rot="5400000">
              <a:off x="6368677" y="-6368677"/>
              <a:ext cx="1389672" cy="14127025"/>
              <a:chOff x="0" y="0"/>
              <a:chExt cx="274503" cy="2790523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 rot="5400000">
              <a:off x="6337218" y="-6167352"/>
              <a:ext cx="1452590" cy="14127025"/>
              <a:chOff x="0" y="0"/>
              <a:chExt cx="286931" cy="2790523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 rot="5400000">
              <a:off x="20495702" y="-6368677"/>
              <a:ext cx="1389672" cy="14127025"/>
              <a:chOff x="0" y="0"/>
              <a:chExt cx="274503" cy="2790523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 rot="5400000">
              <a:off x="20464243" y="-6167352"/>
              <a:ext cx="1452590" cy="14127025"/>
              <a:chOff x="0" y="0"/>
              <a:chExt cx="286931" cy="2790523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</p:grpSp>
      <p:grpSp>
        <p:nvGrpSpPr>
          <p:cNvPr id="26" name="Group 26"/>
          <p:cNvGrpSpPr/>
          <p:nvPr/>
        </p:nvGrpSpPr>
        <p:grpSpPr>
          <a:xfrm rot="-10800000">
            <a:off x="-382403" y="-946874"/>
            <a:ext cx="21190538" cy="1216842"/>
            <a:chOff x="0" y="0"/>
            <a:chExt cx="28254050" cy="1622456"/>
          </a:xfrm>
        </p:grpSpPr>
        <p:grpSp>
          <p:nvGrpSpPr>
            <p:cNvPr id="27" name="Group 27"/>
            <p:cNvGrpSpPr/>
            <p:nvPr/>
          </p:nvGrpSpPr>
          <p:grpSpPr>
            <a:xfrm rot="5400000">
              <a:off x="6368677" y="-6368677"/>
              <a:ext cx="1389672" cy="14127025"/>
              <a:chOff x="0" y="0"/>
              <a:chExt cx="274503" cy="2790523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 rot="5400000">
              <a:off x="6337218" y="-6167352"/>
              <a:ext cx="1452590" cy="14127025"/>
              <a:chOff x="0" y="0"/>
              <a:chExt cx="286931" cy="2790523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 rot="5400000">
              <a:off x="20495702" y="-6368677"/>
              <a:ext cx="1389672" cy="14127025"/>
              <a:chOff x="0" y="0"/>
              <a:chExt cx="274503" cy="2790523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 rot="5400000">
              <a:off x="20464243" y="-6167352"/>
              <a:ext cx="1452590" cy="14127025"/>
              <a:chOff x="0" y="0"/>
              <a:chExt cx="286931" cy="2790523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</p:grpSp>
      <p:sp>
        <p:nvSpPr>
          <p:cNvPr id="39" name="Freeform 39"/>
          <p:cNvSpPr/>
          <p:nvPr/>
        </p:nvSpPr>
        <p:spPr>
          <a:xfrm>
            <a:off x="11175399" y="4878607"/>
            <a:ext cx="125835" cy="125835"/>
          </a:xfrm>
          <a:custGeom>
            <a:avLst/>
            <a:gdLst/>
            <a:ahLst/>
            <a:cxnLst/>
            <a:rect l="l" t="t" r="r" b="b"/>
            <a:pathLst>
              <a:path w="125835" h="125835">
                <a:moveTo>
                  <a:pt x="0" y="0"/>
                </a:moveTo>
                <a:lnTo>
                  <a:pt x="125835" y="0"/>
                </a:lnTo>
                <a:lnTo>
                  <a:pt x="125835" y="125835"/>
                </a:lnTo>
                <a:lnTo>
                  <a:pt x="0" y="1258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40"/>
          <p:cNvSpPr/>
          <p:nvPr/>
        </p:nvSpPr>
        <p:spPr>
          <a:xfrm>
            <a:off x="11181166" y="6423667"/>
            <a:ext cx="125835" cy="125835"/>
          </a:xfrm>
          <a:custGeom>
            <a:avLst/>
            <a:gdLst/>
            <a:ahLst/>
            <a:cxnLst/>
            <a:rect l="l" t="t" r="r" b="b"/>
            <a:pathLst>
              <a:path w="125835" h="125835">
                <a:moveTo>
                  <a:pt x="0" y="0"/>
                </a:moveTo>
                <a:lnTo>
                  <a:pt x="125835" y="0"/>
                </a:lnTo>
                <a:lnTo>
                  <a:pt x="125835" y="125835"/>
                </a:lnTo>
                <a:lnTo>
                  <a:pt x="0" y="1258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3321" y="0"/>
            <a:ext cx="5052939" cy="4981048"/>
          </a:xfrm>
          <a:custGeom>
            <a:avLst/>
            <a:gdLst/>
            <a:ahLst/>
            <a:cxnLst/>
            <a:rect l="l" t="t" r="r" b="b"/>
            <a:pathLst>
              <a:path w="5052939" h="4981048">
                <a:moveTo>
                  <a:pt x="0" y="0"/>
                </a:moveTo>
                <a:lnTo>
                  <a:pt x="5052939" y="0"/>
                </a:lnTo>
                <a:lnTo>
                  <a:pt x="5052939" y="4981048"/>
                </a:lnTo>
                <a:lnTo>
                  <a:pt x="0" y="49810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735" r="-108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3725735"/>
            <a:ext cx="4919083" cy="4987126"/>
          </a:xfrm>
          <a:custGeom>
            <a:avLst/>
            <a:gdLst/>
            <a:ahLst/>
            <a:cxnLst/>
            <a:rect l="l" t="t" r="r" b="b"/>
            <a:pathLst>
              <a:path w="4919083" h="4987126">
                <a:moveTo>
                  <a:pt x="0" y="0"/>
                </a:moveTo>
                <a:lnTo>
                  <a:pt x="4919083" y="0"/>
                </a:lnTo>
                <a:lnTo>
                  <a:pt x="4919083" y="4987126"/>
                </a:lnTo>
                <a:lnTo>
                  <a:pt x="0" y="49871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97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7123594"/>
            <a:ext cx="4909618" cy="3163406"/>
          </a:xfrm>
          <a:custGeom>
            <a:avLst/>
            <a:gdLst/>
            <a:ahLst/>
            <a:cxnLst/>
            <a:rect l="l" t="t" r="r" b="b"/>
            <a:pathLst>
              <a:path w="4909618" h="3163406">
                <a:moveTo>
                  <a:pt x="0" y="0"/>
                </a:moveTo>
                <a:lnTo>
                  <a:pt x="4909618" y="0"/>
                </a:lnTo>
                <a:lnTo>
                  <a:pt x="4909618" y="3163406"/>
                </a:lnTo>
                <a:lnTo>
                  <a:pt x="0" y="31634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600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049338" y="2856073"/>
            <a:ext cx="12427370" cy="6669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32396" lvl="1" indent="-316198">
              <a:lnSpc>
                <a:spcPts val="4100"/>
              </a:lnSpc>
              <a:buFont typeface="Arial"/>
              <a:buChar char="•"/>
            </a:pPr>
            <a:r>
              <a:rPr lang="en-US" sz="2929" dirty="0">
                <a:solidFill>
                  <a:srgbClr val="000000"/>
                </a:solidFill>
                <a:latin typeface="Montserrat Bold"/>
              </a:rPr>
              <a:t>Variety of Failure Investigations:</a:t>
            </a:r>
          </a:p>
          <a:p>
            <a:pPr marL="1264793" lvl="2" indent="-421598">
              <a:lnSpc>
                <a:spcPts val="4100"/>
              </a:lnSpc>
              <a:buFont typeface="Arial"/>
              <a:buChar char="⚬"/>
            </a:pPr>
            <a:r>
              <a:rPr lang="en-US" sz="2929" dirty="0">
                <a:solidFill>
                  <a:srgbClr val="FFFFFF"/>
                </a:solidFill>
                <a:latin typeface="Montserrat"/>
              </a:rPr>
              <a:t>Field Failures </a:t>
            </a:r>
          </a:p>
          <a:p>
            <a:pPr marL="1264793" lvl="2" indent="-421598">
              <a:lnSpc>
                <a:spcPts val="4100"/>
              </a:lnSpc>
              <a:buFont typeface="Arial"/>
              <a:buChar char="⚬"/>
            </a:pPr>
            <a:r>
              <a:rPr lang="en-US" sz="2929" dirty="0">
                <a:solidFill>
                  <a:srgbClr val="FFFFFF"/>
                </a:solidFill>
                <a:latin typeface="Montserrat"/>
              </a:rPr>
              <a:t>Processing Defects </a:t>
            </a:r>
          </a:p>
          <a:p>
            <a:pPr marL="1264793" lvl="2" indent="-421598">
              <a:lnSpc>
                <a:spcPts val="4100"/>
              </a:lnSpc>
              <a:buFont typeface="Arial"/>
              <a:buChar char="⚬"/>
            </a:pPr>
            <a:r>
              <a:rPr lang="en-US" sz="2929" dirty="0">
                <a:solidFill>
                  <a:srgbClr val="FFFFFF"/>
                </a:solidFill>
                <a:latin typeface="Montserrat"/>
              </a:rPr>
              <a:t>Root Cause Investigations </a:t>
            </a:r>
          </a:p>
          <a:p>
            <a:pPr marL="1264793" lvl="2" indent="-421598">
              <a:lnSpc>
                <a:spcPts val="4100"/>
              </a:lnSpc>
              <a:buFont typeface="Arial"/>
              <a:buChar char="⚬"/>
            </a:pPr>
            <a:r>
              <a:rPr lang="en-US" sz="2929" dirty="0">
                <a:solidFill>
                  <a:srgbClr val="FFFFFF"/>
                </a:solidFill>
                <a:latin typeface="Montserrat"/>
              </a:rPr>
              <a:t>Heat Treatment Issues </a:t>
            </a:r>
          </a:p>
          <a:p>
            <a:pPr marL="1264793" lvl="2" indent="-421598">
              <a:lnSpc>
                <a:spcPts val="4100"/>
              </a:lnSpc>
              <a:buFont typeface="Arial"/>
              <a:buChar char="⚬"/>
            </a:pPr>
            <a:r>
              <a:rPr lang="en-US" sz="2929" dirty="0">
                <a:solidFill>
                  <a:srgbClr val="FFFFFF"/>
                </a:solidFill>
                <a:latin typeface="Montserrat"/>
              </a:rPr>
              <a:t>Improvements in Material/Design</a:t>
            </a:r>
            <a:r>
              <a:rPr lang="en-US" sz="2929" dirty="0">
                <a:solidFill>
                  <a:srgbClr val="000000"/>
                </a:solidFill>
                <a:latin typeface="Montserrat Bold"/>
              </a:rPr>
              <a:t> </a:t>
            </a:r>
          </a:p>
          <a:p>
            <a:pPr marL="632396" lvl="1" indent="-316198">
              <a:lnSpc>
                <a:spcPts val="4100"/>
              </a:lnSpc>
              <a:buFont typeface="Arial"/>
              <a:buChar char="•"/>
            </a:pPr>
            <a:r>
              <a:rPr lang="en-US" sz="2929" dirty="0">
                <a:solidFill>
                  <a:srgbClr val="000000"/>
                </a:solidFill>
                <a:latin typeface="Montserrat Bold"/>
              </a:rPr>
              <a:t>Range of Metallurgical Consulting:</a:t>
            </a:r>
          </a:p>
          <a:p>
            <a:pPr marL="1264793" lvl="2" indent="-421598">
              <a:lnSpc>
                <a:spcPts val="4100"/>
              </a:lnSpc>
              <a:buFont typeface="Arial"/>
              <a:buChar char="⚬"/>
            </a:pPr>
            <a:r>
              <a:rPr lang="en-US" sz="2929" dirty="0">
                <a:solidFill>
                  <a:srgbClr val="FFFFFF"/>
                </a:solidFill>
                <a:latin typeface="Montserrat"/>
              </a:rPr>
              <a:t>R&amp;D Projects </a:t>
            </a:r>
          </a:p>
          <a:p>
            <a:pPr marL="1264793" lvl="2" indent="-421598">
              <a:lnSpc>
                <a:spcPts val="4100"/>
              </a:lnSpc>
              <a:buFont typeface="Arial"/>
              <a:buChar char="⚬"/>
            </a:pPr>
            <a:r>
              <a:rPr lang="en-US" sz="2929" dirty="0">
                <a:solidFill>
                  <a:srgbClr val="FFFFFF"/>
                </a:solidFill>
                <a:latin typeface="Montserrat"/>
              </a:rPr>
              <a:t>Process Optimization </a:t>
            </a:r>
          </a:p>
          <a:p>
            <a:pPr marL="1264793" lvl="2" indent="-421598">
              <a:lnSpc>
                <a:spcPts val="4100"/>
              </a:lnSpc>
              <a:buFont typeface="Arial"/>
              <a:buChar char="⚬"/>
            </a:pPr>
            <a:r>
              <a:rPr lang="en-US" sz="2929" dirty="0">
                <a:solidFill>
                  <a:srgbClr val="FFFFFF"/>
                </a:solidFill>
                <a:latin typeface="Montserrat"/>
              </a:rPr>
              <a:t>Alternate Alloy Selection or Design Changes </a:t>
            </a:r>
          </a:p>
          <a:p>
            <a:pPr marL="632396" lvl="1" indent="-316198">
              <a:lnSpc>
                <a:spcPts val="4100"/>
              </a:lnSpc>
              <a:buFont typeface="Arial"/>
              <a:buChar char="•"/>
            </a:pPr>
            <a:r>
              <a:rPr lang="en-US" sz="2929" dirty="0">
                <a:solidFill>
                  <a:srgbClr val="000000"/>
                </a:solidFill>
                <a:latin typeface="Montserrat Bold"/>
              </a:rPr>
              <a:t>Project Management:</a:t>
            </a:r>
          </a:p>
          <a:p>
            <a:pPr marL="1264793" lvl="2" indent="-421598">
              <a:lnSpc>
                <a:spcPts val="4100"/>
              </a:lnSpc>
              <a:buFont typeface="Arial"/>
              <a:buChar char="⚬"/>
            </a:pPr>
            <a:r>
              <a:rPr lang="en-US" sz="2929" dirty="0">
                <a:solidFill>
                  <a:srgbClr val="FFFFFF"/>
                </a:solidFill>
                <a:latin typeface="Montserrat"/>
              </a:rPr>
              <a:t>Manage any outsourcing needs </a:t>
            </a:r>
          </a:p>
          <a:p>
            <a:pPr marL="1264793" lvl="2" indent="-421598">
              <a:lnSpc>
                <a:spcPts val="4100"/>
              </a:lnSpc>
              <a:buFont typeface="Arial"/>
              <a:buChar char="⚬"/>
            </a:pPr>
            <a:r>
              <a:rPr lang="en-US" sz="2929" dirty="0">
                <a:solidFill>
                  <a:srgbClr val="FFFFFF"/>
                </a:solidFill>
                <a:latin typeface="Montserrat"/>
              </a:rPr>
              <a:t>Coordinate sub-tier schedules and deliverables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420158" y="-202570"/>
            <a:ext cx="12260911" cy="2651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281"/>
              </a:lnSpc>
            </a:pPr>
            <a:r>
              <a:rPr lang="en-US" sz="14000" dirty="0">
                <a:solidFill>
                  <a:srgbClr val="700A19"/>
                </a:solidFill>
                <a:latin typeface="Six Caps"/>
              </a:rPr>
              <a:t>Failure Analysis &amp; Consulting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0" y="9958564"/>
            <a:ext cx="21190538" cy="1216842"/>
            <a:chOff x="0" y="0"/>
            <a:chExt cx="28254050" cy="1622456"/>
          </a:xfrm>
        </p:grpSpPr>
        <p:grpSp>
          <p:nvGrpSpPr>
            <p:cNvPr id="8" name="Group 8"/>
            <p:cNvGrpSpPr/>
            <p:nvPr/>
          </p:nvGrpSpPr>
          <p:grpSpPr>
            <a:xfrm rot="5400000">
              <a:off x="6368677" y="-6368677"/>
              <a:ext cx="1389672" cy="14127025"/>
              <a:chOff x="0" y="0"/>
              <a:chExt cx="274503" cy="2790523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 rot="5400000">
              <a:off x="6337218" y="-6167352"/>
              <a:ext cx="1452590" cy="14127025"/>
              <a:chOff x="0" y="0"/>
              <a:chExt cx="286931" cy="2790523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 rot="5400000">
              <a:off x="20495702" y="-6368677"/>
              <a:ext cx="1389672" cy="14127025"/>
              <a:chOff x="0" y="0"/>
              <a:chExt cx="274503" cy="2790523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 rot="5400000">
              <a:off x="20464243" y="-6167352"/>
              <a:ext cx="1452590" cy="14127025"/>
              <a:chOff x="0" y="0"/>
              <a:chExt cx="286931" cy="2790523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</p:grpSp>
      <p:grpSp>
        <p:nvGrpSpPr>
          <p:cNvPr id="20" name="Group 20"/>
          <p:cNvGrpSpPr/>
          <p:nvPr/>
        </p:nvGrpSpPr>
        <p:grpSpPr>
          <a:xfrm rot="-10800000">
            <a:off x="-382403" y="-946874"/>
            <a:ext cx="21190538" cy="1216842"/>
            <a:chOff x="0" y="0"/>
            <a:chExt cx="28254050" cy="1622456"/>
          </a:xfrm>
        </p:grpSpPr>
        <p:grpSp>
          <p:nvGrpSpPr>
            <p:cNvPr id="21" name="Group 21"/>
            <p:cNvGrpSpPr/>
            <p:nvPr/>
          </p:nvGrpSpPr>
          <p:grpSpPr>
            <a:xfrm rot="5400000">
              <a:off x="6368677" y="-6368677"/>
              <a:ext cx="1389672" cy="14127025"/>
              <a:chOff x="0" y="0"/>
              <a:chExt cx="274503" cy="2790523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 rot="5400000">
              <a:off x="6337218" y="-6167352"/>
              <a:ext cx="1452590" cy="14127025"/>
              <a:chOff x="0" y="0"/>
              <a:chExt cx="286931" cy="2790523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 rot="5400000">
              <a:off x="20495702" y="-6368677"/>
              <a:ext cx="1389672" cy="14127025"/>
              <a:chOff x="0" y="0"/>
              <a:chExt cx="274503" cy="2790523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 rot="5400000">
              <a:off x="20464243" y="-6167352"/>
              <a:ext cx="1452590" cy="14127025"/>
              <a:chOff x="0" y="0"/>
              <a:chExt cx="286931" cy="2790523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253644" y="11330"/>
            <a:ext cx="6034356" cy="3637332"/>
          </a:xfrm>
          <a:custGeom>
            <a:avLst/>
            <a:gdLst/>
            <a:ahLst/>
            <a:cxnLst/>
            <a:rect l="l" t="t" r="r" b="b"/>
            <a:pathLst>
              <a:path w="6034356" h="3637332">
                <a:moveTo>
                  <a:pt x="0" y="0"/>
                </a:moveTo>
                <a:lnTo>
                  <a:pt x="6034356" y="0"/>
                </a:lnTo>
                <a:lnTo>
                  <a:pt x="6034356" y="3637332"/>
                </a:lnTo>
                <a:lnTo>
                  <a:pt x="0" y="36373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721" b="-170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253644" y="3648662"/>
            <a:ext cx="6034356" cy="3880858"/>
          </a:xfrm>
          <a:custGeom>
            <a:avLst/>
            <a:gdLst/>
            <a:ahLst/>
            <a:cxnLst/>
            <a:rect l="l" t="t" r="r" b="b"/>
            <a:pathLst>
              <a:path w="6034356" h="3880858">
                <a:moveTo>
                  <a:pt x="0" y="0"/>
                </a:moveTo>
                <a:lnTo>
                  <a:pt x="6034356" y="0"/>
                </a:lnTo>
                <a:lnTo>
                  <a:pt x="6034356" y="3880858"/>
                </a:lnTo>
                <a:lnTo>
                  <a:pt x="0" y="38808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66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253644" y="7177682"/>
            <a:ext cx="6034356" cy="3109318"/>
          </a:xfrm>
          <a:custGeom>
            <a:avLst/>
            <a:gdLst/>
            <a:ahLst/>
            <a:cxnLst/>
            <a:rect l="l" t="t" r="r" b="b"/>
            <a:pathLst>
              <a:path w="6034356" h="3109318">
                <a:moveTo>
                  <a:pt x="0" y="0"/>
                </a:moveTo>
                <a:lnTo>
                  <a:pt x="6034356" y="0"/>
                </a:lnTo>
                <a:lnTo>
                  <a:pt x="6034356" y="3109318"/>
                </a:lnTo>
                <a:lnTo>
                  <a:pt x="0" y="31093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429" b="-142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916886" y="142569"/>
            <a:ext cx="8816623" cy="2740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938"/>
              </a:lnSpc>
              <a:spcBef>
                <a:spcPct val="0"/>
              </a:spcBef>
            </a:pPr>
            <a:r>
              <a:rPr lang="en-US" sz="15000" dirty="0">
                <a:solidFill>
                  <a:srgbClr val="700A19"/>
                </a:solidFill>
                <a:latin typeface="Six Caps"/>
              </a:rPr>
              <a:t>Chemical Analysis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66922" y="3591512"/>
            <a:ext cx="12427370" cy="6154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32396" lvl="1" indent="-316198">
              <a:lnSpc>
                <a:spcPts val="4100"/>
              </a:lnSpc>
              <a:buFont typeface="Arial"/>
              <a:buChar char="•"/>
            </a:pPr>
            <a:r>
              <a:rPr lang="en-US" sz="2929" dirty="0">
                <a:solidFill>
                  <a:srgbClr val="000000"/>
                </a:solidFill>
                <a:latin typeface="Montserrat Bold"/>
              </a:rPr>
              <a:t>Inductively Coupled Plasma (ICP) </a:t>
            </a:r>
          </a:p>
          <a:p>
            <a:pPr marL="632396" lvl="1" indent="-316198">
              <a:lnSpc>
                <a:spcPts val="4100"/>
              </a:lnSpc>
              <a:buFont typeface="Arial"/>
              <a:buChar char="•"/>
            </a:pPr>
            <a:r>
              <a:rPr lang="en-US" sz="2929" dirty="0">
                <a:solidFill>
                  <a:srgbClr val="000000"/>
                </a:solidFill>
                <a:latin typeface="Montserrat Bold"/>
              </a:rPr>
              <a:t>Optical Emission Spectroscopy (OES-Spark)</a:t>
            </a:r>
          </a:p>
          <a:p>
            <a:pPr marL="632396" lvl="1" indent="-316198">
              <a:lnSpc>
                <a:spcPts val="4100"/>
              </a:lnSpc>
              <a:buFont typeface="Arial"/>
              <a:buChar char="•"/>
            </a:pPr>
            <a:r>
              <a:rPr lang="en-US" sz="2929" dirty="0">
                <a:solidFill>
                  <a:srgbClr val="000000"/>
                </a:solidFill>
                <a:latin typeface="Montserrat Bold"/>
              </a:rPr>
              <a:t>LECO Combustion Analysis: </a:t>
            </a:r>
          </a:p>
          <a:p>
            <a:pPr marL="1264793" lvl="2" indent="-421598">
              <a:lnSpc>
                <a:spcPts val="4100"/>
              </a:lnSpc>
              <a:buFont typeface="Arial"/>
              <a:buChar char="⚬"/>
            </a:pPr>
            <a:r>
              <a:rPr lang="en-US" sz="2929" dirty="0">
                <a:solidFill>
                  <a:srgbClr val="FFFFFF"/>
                </a:solidFill>
                <a:latin typeface="Montserrat"/>
              </a:rPr>
              <a:t>Carbon </a:t>
            </a:r>
          </a:p>
          <a:p>
            <a:pPr marL="1264793" lvl="2" indent="-421598">
              <a:lnSpc>
                <a:spcPts val="4100"/>
              </a:lnSpc>
              <a:buFont typeface="Arial"/>
              <a:buChar char="⚬"/>
            </a:pPr>
            <a:r>
              <a:rPr lang="en-US" sz="2929" dirty="0">
                <a:solidFill>
                  <a:srgbClr val="FFFFFF"/>
                </a:solidFill>
                <a:latin typeface="Montserrat"/>
              </a:rPr>
              <a:t>Sulfur </a:t>
            </a:r>
          </a:p>
          <a:p>
            <a:pPr marL="1264793" lvl="2" indent="-421598">
              <a:lnSpc>
                <a:spcPts val="4100"/>
              </a:lnSpc>
              <a:buFont typeface="Arial"/>
              <a:buChar char="⚬"/>
            </a:pPr>
            <a:r>
              <a:rPr lang="en-US" sz="2929" dirty="0">
                <a:solidFill>
                  <a:srgbClr val="FFFFFF"/>
                </a:solidFill>
                <a:latin typeface="Montserrat"/>
              </a:rPr>
              <a:t>Oxygen </a:t>
            </a:r>
          </a:p>
          <a:p>
            <a:pPr marL="1264793" lvl="2" indent="-421598">
              <a:lnSpc>
                <a:spcPts val="4100"/>
              </a:lnSpc>
              <a:buFont typeface="Arial"/>
              <a:buChar char="⚬"/>
            </a:pPr>
            <a:r>
              <a:rPr lang="en-US" sz="2929" dirty="0">
                <a:solidFill>
                  <a:srgbClr val="FFFFFF"/>
                </a:solidFill>
                <a:latin typeface="Montserrat"/>
              </a:rPr>
              <a:t>Hydrogen</a:t>
            </a:r>
          </a:p>
          <a:p>
            <a:pPr marL="1264793" lvl="2" indent="-421598">
              <a:lnSpc>
                <a:spcPts val="4100"/>
              </a:lnSpc>
              <a:buFont typeface="Arial"/>
              <a:buChar char="⚬"/>
            </a:pPr>
            <a:r>
              <a:rPr lang="en-US" sz="2929" dirty="0">
                <a:solidFill>
                  <a:srgbClr val="FFFFFF"/>
                </a:solidFill>
                <a:latin typeface="Montserrat"/>
              </a:rPr>
              <a:t>Nitrogen </a:t>
            </a:r>
          </a:p>
          <a:p>
            <a:pPr marL="632396" lvl="1" indent="-316198">
              <a:lnSpc>
                <a:spcPts val="4100"/>
              </a:lnSpc>
              <a:buFont typeface="Arial"/>
              <a:buChar char="•"/>
            </a:pPr>
            <a:r>
              <a:rPr lang="en-US" sz="2929" dirty="0">
                <a:solidFill>
                  <a:srgbClr val="000000"/>
                </a:solidFill>
                <a:latin typeface="Montserrat Bold"/>
              </a:rPr>
              <a:t>Analysis of recycled / reclaimed materials </a:t>
            </a:r>
          </a:p>
          <a:p>
            <a:pPr marL="632396" lvl="1" indent="-316198">
              <a:lnSpc>
                <a:spcPts val="4100"/>
              </a:lnSpc>
              <a:buFont typeface="Arial"/>
              <a:buChar char="•"/>
            </a:pPr>
            <a:r>
              <a:rPr lang="en-US" sz="2929" dirty="0">
                <a:solidFill>
                  <a:srgbClr val="000000"/>
                </a:solidFill>
                <a:latin typeface="Montserrat Bold"/>
              </a:rPr>
              <a:t>Standards for: Carbon Steel, Stainless, Nickel, Titanium, Aluminum, Cobalt, and Copper Alloys </a:t>
            </a:r>
          </a:p>
          <a:p>
            <a:pPr marL="1264793" lvl="2" indent="-421598">
              <a:lnSpc>
                <a:spcPts val="4100"/>
              </a:lnSpc>
              <a:buFont typeface="Arial"/>
              <a:buChar char="⚬"/>
            </a:pPr>
            <a:r>
              <a:rPr lang="en-US" sz="2929" dirty="0">
                <a:solidFill>
                  <a:srgbClr val="FFFFFF"/>
                </a:solidFill>
                <a:latin typeface="Montserrat"/>
              </a:rPr>
              <a:t>Custom standards produced as needed 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0" y="9958564"/>
            <a:ext cx="21190538" cy="1216842"/>
            <a:chOff x="0" y="0"/>
            <a:chExt cx="28254050" cy="1622456"/>
          </a:xfrm>
        </p:grpSpPr>
        <p:grpSp>
          <p:nvGrpSpPr>
            <p:cNvPr id="8" name="Group 8"/>
            <p:cNvGrpSpPr/>
            <p:nvPr/>
          </p:nvGrpSpPr>
          <p:grpSpPr>
            <a:xfrm rot="5400000">
              <a:off x="6368677" y="-6368677"/>
              <a:ext cx="1389672" cy="14127025"/>
              <a:chOff x="0" y="0"/>
              <a:chExt cx="274503" cy="2790523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 rot="5400000">
              <a:off x="6337218" y="-6167352"/>
              <a:ext cx="1452590" cy="14127025"/>
              <a:chOff x="0" y="0"/>
              <a:chExt cx="286931" cy="2790523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 rot="5400000">
              <a:off x="20495702" y="-6368677"/>
              <a:ext cx="1389672" cy="14127025"/>
              <a:chOff x="0" y="0"/>
              <a:chExt cx="274503" cy="2790523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 rot="5400000">
              <a:off x="20464243" y="-6167352"/>
              <a:ext cx="1452590" cy="14127025"/>
              <a:chOff x="0" y="0"/>
              <a:chExt cx="286931" cy="2790523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</p:grpSp>
      <p:grpSp>
        <p:nvGrpSpPr>
          <p:cNvPr id="20" name="Group 20"/>
          <p:cNvGrpSpPr/>
          <p:nvPr/>
        </p:nvGrpSpPr>
        <p:grpSpPr>
          <a:xfrm rot="-10800000">
            <a:off x="-382403" y="-946874"/>
            <a:ext cx="21190538" cy="1216842"/>
            <a:chOff x="0" y="0"/>
            <a:chExt cx="28254050" cy="1622456"/>
          </a:xfrm>
        </p:grpSpPr>
        <p:grpSp>
          <p:nvGrpSpPr>
            <p:cNvPr id="21" name="Group 21"/>
            <p:cNvGrpSpPr/>
            <p:nvPr/>
          </p:nvGrpSpPr>
          <p:grpSpPr>
            <a:xfrm rot="5400000">
              <a:off x="6368677" y="-6368677"/>
              <a:ext cx="1389672" cy="14127025"/>
              <a:chOff x="0" y="0"/>
              <a:chExt cx="274503" cy="2790523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 rot="5400000">
              <a:off x="6337218" y="-6167352"/>
              <a:ext cx="1452590" cy="14127025"/>
              <a:chOff x="0" y="0"/>
              <a:chExt cx="286931" cy="2790523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 rot="5400000">
              <a:off x="20495702" y="-6368677"/>
              <a:ext cx="1389672" cy="14127025"/>
              <a:chOff x="0" y="0"/>
              <a:chExt cx="274503" cy="2790523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 rot="5400000">
              <a:off x="20464243" y="-6167352"/>
              <a:ext cx="1452590" cy="14127025"/>
              <a:chOff x="0" y="0"/>
              <a:chExt cx="286931" cy="2790523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6852" y="3432608"/>
            <a:ext cx="4223795" cy="4096475"/>
          </a:xfrm>
          <a:custGeom>
            <a:avLst/>
            <a:gdLst/>
            <a:ahLst/>
            <a:cxnLst/>
            <a:rect l="l" t="t" r="r" b="b"/>
            <a:pathLst>
              <a:path w="4223795" h="4096475">
                <a:moveTo>
                  <a:pt x="0" y="0"/>
                </a:moveTo>
                <a:lnTo>
                  <a:pt x="4223795" y="0"/>
                </a:lnTo>
                <a:lnTo>
                  <a:pt x="4223795" y="4096474"/>
                </a:lnTo>
                <a:lnTo>
                  <a:pt x="0" y="40964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809" r="-101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0" y="6924556"/>
            <a:ext cx="4036943" cy="3362444"/>
          </a:xfrm>
          <a:custGeom>
            <a:avLst/>
            <a:gdLst/>
            <a:ahLst/>
            <a:cxnLst/>
            <a:rect l="l" t="t" r="r" b="b"/>
            <a:pathLst>
              <a:path w="4036943" h="3362444">
                <a:moveTo>
                  <a:pt x="0" y="0"/>
                </a:moveTo>
                <a:lnTo>
                  <a:pt x="4036943" y="0"/>
                </a:lnTo>
                <a:lnTo>
                  <a:pt x="4036943" y="3362444"/>
                </a:lnTo>
                <a:lnTo>
                  <a:pt x="0" y="33624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994" t="-1383" r="-17622" b="-191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86852" y="0"/>
            <a:ext cx="4223795" cy="3432608"/>
          </a:xfrm>
          <a:custGeom>
            <a:avLst/>
            <a:gdLst/>
            <a:ahLst/>
            <a:cxnLst/>
            <a:rect l="l" t="t" r="r" b="b"/>
            <a:pathLst>
              <a:path w="4223795" h="3432608">
                <a:moveTo>
                  <a:pt x="0" y="0"/>
                </a:moveTo>
                <a:lnTo>
                  <a:pt x="4223795" y="0"/>
                </a:lnTo>
                <a:lnTo>
                  <a:pt x="4223795" y="3432608"/>
                </a:lnTo>
                <a:lnTo>
                  <a:pt x="0" y="34326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7502" r="-27502" b="-484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4250782" y="800100"/>
            <a:ext cx="12696332" cy="8056622"/>
            <a:chOff x="0" y="0"/>
            <a:chExt cx="3343890" cy="212190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43890" cy="2121909"/>
            </a:xfrm>
            <a:custGeom>
              <a:avLst/>
              <a:gdLst/>
              <a:ahLst/>
              <a:cxnLst/>
              <a:rect l="l" t="t" r="r" b="b"/>
              <a:pathLst>
                <a:path w="3343890" h="2121909">
                  <a:moveTo>
                    <a:pt x="0" y="0"/>
                  </a:moveTo>
                  <a:lnTo>
                    <a:pt x="3343890" y="0"/>
                  </a:lnTo>
                  <a:lnTo>
                    <a:pt x="3343890" y="2121909"/>
                  </a:lnTo>
                  <a:lnTo>
                    <a:pt x="0" y="2121909"/>
                  </a:lnTo>
                  <a:close/>
                </a:path>
              </a:pathLst>
            </a:custGeom>
            <a:solidFill>
              <a:srgbClr val="9B9B9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8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4627760" y="1781669"/>
            <a:ext cx="12193617" cy="497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4514" lvl="1" indent="-432257">
              <a:lnSpc>
                <a:spcPts val="5605"/>
              </a:lnSpc>
              <a:buFont typeface="Arial"/>
              <a:buChar char="•"/>
            </a:pPr>
            <a:r>
              <a:rPr lang="en-US" sz="4004" dirty="0">
                <a:solidFill>
                  <a:srgbClr val="000000"/>
                </a:solidFill>
                <a:latin typeface="Montserrat Bold"/>
              </a:rPr>
              <a:t>Density (ASTM B311) </a:t>
            </a:r>
          </a:p>
          <a:p>
            <a:pPr marL="864514" lvl="1" indent="-432257">
              <a:lnSpc>
                <a:spcPts val="5605"/>
              </a:lnSpc>
              <a:buFont typeface="Arial"/>
              <a:buChar char="•"/>
            </a:pPr>
            <a:r>
              <a:rPr lang="en-US" sz="4004" dirty="0">
                <a:solidFill>
                  <a:srgbClr val="000000"/>
                </a:solidFill>
                <a:latin typeface="Montserrat Bold"/>
              </a:rPr>
              <a:t>Apparent Grain Size (ASTM B390) </a:t>
            </a:r>
          </a:p>
          <a:p>
            <a:pPr marL="864514" lvl="1" indent="-432257">
              <a:lnSpc>
                <a:spcPts val="5605"/>
              </a:lnSpc>
              <a:buFont typeface="Arial"/>
              <a:buChar char="•"/>
            </a:pPr>
            <a:r>
              <a:rPr lang="en-US" sz="4004" dirty="0">
                <a:solidFill>
                  <a:srgbClr val="000000"/>
                </a:solidFill>
                <a:latin typeface="Montserrat Bold"/>
              </a:rPr>
              <a:t>Apparent Porosity (ASTM B276)</a:t>
            </a:r>
          </a:p>
          <a:p>
            <a:pPr marL="864514" lvl="1" indent="-432257">
              <a:lnSpc>
                <a:spcPts val="5605"/>
              </a:lnSpc>
              <a:buFont typeface="Arial"/>
              <a:buChar char="•"/>
            </a:pPr>
            <a:r>
              <a:rPr lang="en-US" sz="4004" dirty="0">
                <a:solidFill>
                  <a:srgbClr val="000000"/>
                </a:solidFill>
                <a:latin typeface="Montserrat Bold"/>
              </a:rPr>
              <a:t>Microstructural Evaluation (ASTM B657) </a:t>
            </a:r>
          </a:p>
          <a:p>
            <a:pPr marL="864514" lvl="1" indent="-432257">
              <a:lnSpc>
                <a:spcPts val="5605"/>
              </a:lnSpc>
              <a:buFont typeface="Arial"/>
              <a:buChar char="•"/>
            </a:pPr>
            <a:r>
              <a:rPr lang="en-US" sz="4004" dirty="0">
                <a:solidFill>
                  <a:srgbClr val="000000"/>
                </a:solidFill>
                <a:latin typeface="Montserrat Bold"/>
              </a:rPr>
              <a:t>Transverse Rupture Strength (ASTM B406) </a:t>
            </a:r>
          </a:p>
          <a:p>
            <a:pPr marL="864514" lvl="1" indent="-432257">
              <a:lnSpc>
                <a:spcPts val="5605"/>
              </a:lnSpc>
              <a:buFont typeface="Arial"/>
              <a:buChar char="•"/>
            </a:pPr>
            <a:r>
              <a:rPr lang="en-US" sz="4004" dirty="0">
                <a:solidFill>
                  <a:srgbClr val="000000"/>
                </a:solidFill>
                <a:latin typeface="Montserrat Bold"/>
              </a:rPr>
              <a:t>Chemistry </a:t>
            </a:r>
          </a:p>
          <a:p>
            <a:pPr marL="432257" lvl="1">
              <a:lnSpc>
                <a:spcPts val="5605"/>
              </a:lnSpc>
            </a:pPr>
            <a:r>
              <a:rPr lang="en-US" sz="4004" dirty="0">
                <a:solidFill>
                  <a:srgbClr val="000000"/>
                </a:solidFill>
                <a:latin typeface="Montserrat Bold"/>
              </a:rPr>
              <a:t>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660272" y="6657571"/>
            <a:ext cx="8376308" cy="29669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08"/>
              </a:lnSpc>
            </a:pPr>
            <a:r>
              <a:rPr lang="en-US" sz="14000" dirty="0">
                <a:solidFill>
                  <a:srgbClr val="700A19"/>
                </a:solidFill>
                <a:latin typeface="Six Caps"/>
              </a:rPr>
              <a:t>Carbide Analysis 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0" y="9958564"/>
            <a:ext cx="21190538" cy="1216842"/>
            <a:chOff x="0" y="0"/>
            <a:chExt cx="28254050" cy="1622456"/>
          </a:xfrm>
        </p:grpSpPr>
        <p:grpSp>
          <p:nvGrpSpPr>
            <p:cNvPr id="11" name="Group 11"/>
            <p:cNvGrpSpPr/>
            <p:nvPr/>
          </p:nvGrpSpPr>
          <p:grpSpPr>
            <a:xfrm rot="5400000">
              <a:off x="6368677" y="-6368677"/>
              <a:ext cx="1389672" cy="14127025"/>
              <a:chOff x="0" y="0"/>
              <a:chExt cx="274503" cy="2790523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 rot="5400000">
              <a:off x="6337218" y="-6167352"/>
              <a:ext cx="1452590" cy="14127025"/>
              <a:chOff x="0" y="0"/>
              <a:chExt cx="286931" cy="2790523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 rot="5400000">
              <a:off x="20495702" y="-6368677"/>
              <a:ext cx="1389672" cy="14127025"/>
              <a:chOff x="0" y="0"/>
              <a:chExt cx="274503" cy="2790523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 rot="5400000">
              <a:off x="20464243" y="-6167352"/>
              <a:ext cx="1452590" cy="14127025"/>
              <a:chOff x="0" y="0"/>
              <a:chExt cx="286931" cy="2790523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</p:grpSp>
      <p:grpSp>
        <p:nvGrpSpPr>
          <p:cNvPr id="23" name="Group 23"/>
          <p:cNvGrpSpPr/>
          <p:nvPr/>
        </p:nvGrpSpPr>
        <p:grpSpPr>
          <a:xfrm rot="-10800000">
            <a:off x="-382403" y="-946874"/>
            <a:ext cx="21190538" cy="1216842"/>
            <a:chOff x="0" y="0"/>
            <a:chExt cx="28254050" cy="1622456"/>
          </a:xfrm>
        </p:grpSpPr>
        <p:grpSp>
          <p:nvGrpSpPr>
            <p:cNvPr id="24" name="Group 24"/>
            <p:cNvGrpSpPr/>
            <p:nvPr/>
          </p:nvGrpSpPr>
          <p:grpSpPr>
            <a:xfrm rot="5400000">
              <a:off x="6368677" y="-6368677"/>
              <a:ext cx="1389672" cy="14127025"/>
              <a:chOff x="0" y="0"/>
              <a:chExt cx="274503" cy="2790523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 rot="5400000">
              <a:off x="6337218" y="-6167352"/>
              <a:ext cx="1452590" cy="14127025"/>
              <a:chOff x="0" y="0"/>
              <a:chExt cx="286931" cy="2790523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 rot="5400000">
              <a:off x="20495702" y="-6368677"/>
              <a:ext cx="1389672" cy="14127025"/>
              <a:chOff x="0" y="0"/>
              <a:chExt cx="274503" cy="2790523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 rot="5400000">
              <a:off x="20464243" y="-6167352"/>
              <a:ext cx="1452590" cy="14127025"/>
              <a:chOff x="0" y="0"/>
              <a:chExt cx="286931" cy="2790523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63064" y="1363066"/>
            <a:ext cx="14961872" cy="8382872"/>
            <a:chOff x="0" y="0"/>
            <a:chExt cx="3940575" cy="22078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40575" cy="2207835"/>
            </a:xfrm>
            <a:custGeom>
              <a:avLst/>
              <a:gdLst/>
              <a:ahLst/>
              <a:cxnLst/>
              <a:rect l="l" t="t" r="r" b="b"/>
              <a:pathLst>
                <a:path w="3940575" h="2207835">
                  <a:moveTo>
                    <a:pt x="0" y="0"/>
                  </a:moveTo>
                  <a:lnTo>
                    <a:pt x="3940575" y="0"/>
                  </a:lnTo>
                  <a:lnTo>
                    <a:pt x="3940575" y="2207835"/>
                  </a:lnTo>
                  <a:lnTo>
                    <a:pt x="0" y="2207835"/>
                  </a:lnTo>
                  <a:close/>
                </a:path>
              </a:pathLst>
            </a:custGeom>
            <a:solidFill>
              <a:srgbClr val="9B9B9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8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657440" y="-478442"/>
            <a:ext cx="8973120" cy="2942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08"/>
              </a:lnSpc>
            </a:pPr>
            <a:r>
              <a:rPr lang="en-US" sz="15000" dirty="0">
                <a:solidFill>
                  <a:srgbClr val="700A19"/>
                </a:solidFill>
                <a:latin typeface="Six Caps"/>
              </a:rPr>
              <a:t>Corrosion Testing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92675" y="2756898"/>
            <a:ext cx="14702649" cy="6318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4514" lvl="1" indent="-432257">
              <a:lnSpc>
                <a:spcPts val="5605"/>
              </a:lnSpc>
              <a:buFont typeface="Arial"/>
              <a:buChar char="•"/>
            </a:pPr>
            <a:r>
              <a:rPr lang="en-US" sz="4004" dirty="0">
                <a:solidFill>
                  <a:srgbClr val="000000"/>
                </a:solidFill>
                <a:latin typeface="Montserrat Bold"/>
              </a:rPr>
              <a:t>Variety of corrosion tests for stainless steels </a:t>
            </a:r>
          </a:p>
          <a:p>
            <a:pPr marL="1729029" lvl="2" indent="-576343">
              <a:lnSpc>
                <a:spcPts val="5605"/>
              </a:lnSpc>
              <a:buFont typeface="Arial"/>
              <a:buChar char="⚬"/>
            </a:pPr>
            <a:r>
              <a:rPr lang="en-US" sz="4004" dirty="0">
                <a:solidFill>
                  <a:srgbClr val="FFFFFF"/>
                </a:solidFill>
                <a:latin typeface="Montserrat"/>
              </a:rPr>
              <a:t>Ferric Chloride (ASTM A923 &amp; G48) </a:t>
            </a:r>
          </a:p>
          <a:p>
            <a:pPr marL="1729029" lvl="2" indent="-576343">
              <a:lnSpc>
                <a:spcPts val="5605"/>
              </a:lnSpc>
              <a:buFont typeface="Arial"/>
              <a:buChar char="⚬"/>
            </a:pPr>
            <a:r>
              <a:rPr lang="en-US" sz="4004" dirty="0">
                <a:solidFill>
                  <a:srgbClr val="FFFFFF"/>
                </a:solidFill>
                <a:latin typeface="Montserrat"/>
              </a:rPr>
              <a:t>Sulfuric Acid and Copper Sulfate (ASTM A262 Method E) </a:t>
            </a:r>
          </a:p>
          <a:p>
            <a:pPr marL="1729029" lvl="2" indent="-576343">
              <a:lnSpc>
                <a:spcPts val="5605"/>
              </a:lnSpc>
              <a:buFont typeface="Arial"/>
              <a:buChar char="⚬"/>
            </a:pPr>
            <a:r>
              <a:rPr lang="en-US" sz="4004" dirty="0">
                <a:solidFill>
                  <a:srgbClr val="FFFFFF"/>
                </a:solidFill>
                <a:latin typeface="Montserrat"/>
              </a:rPr>
              <a:t>Nitric Acid (ASTM A262 Method C) </a:t>
            </a:r>
          </a:p>
          <a:p>
            <a:pPr marL="1729029" lvl="2" indent="-576343">
              <a:lnSpc>
                <a:spcPts val="5605"/>
              </a:lnSpc>
              <a:buFont typeface="Arial"/>
              <a:buChar char="⚬"/>
            </a:pPr>
            <a:r>
              <a:rPr lang="en-US" sz="4004" dirty="0">
                <a:solidFill>
                  <a:srgbClr val="FFFFFF"/>
                </a:solidFill>
                <a:latin typeface="Montserrat"/>
              </a:rPr>
              <a:t>Ferric Sulfate-Sulfuric Acid Test (ASTM G28) </a:t>
            </a:r>
          </a:p>
          <a:p>
            <a:pPr marL="864514" lvl="1" indent="-432257">
              <a:lnSpc>
                <a:spcPts val="5605"/>
              </a:lnSpc>
              <a:buFont typeface="Arial"/>
              <a:buChar char="•"/>
            </a:pPr>
            <a:r>
              <a:rPr lang="en-US" sz="4004" dirty="0">
                <a:solidFill>
                  <a:srgbClr val="000000"/>
                </a:solidFill>
                <a:latin typeface="Montserrat Bold"/>
              </a:rPr>
              <a:t>Multiple Test Stations:</a:t>
            </a:r>
          </a:p>
          <a:p>
            <a:pPr marL="1729029" lvl="2" indent="-576343">
              <a:lnSpc>
                <a:spcPts val="5605"/>
              </a:lnSpc>
              <a:buFont typeface="Arial"/>
              <a:buChar char="⚬"/>
            </a:pPr>
            <a:r>
              <a:rPr lang="en-US" sz="4004" dirty="0">
                <a:solidFill>
                  <a:srgbClr val="FFFFFF"/>
                </a:solidFill>
                <a:latin typeface="Montserrat"/>
              </a:rPr>
              <a:t>Quick Turnaround </a:t>
            </a:r>
          </a:p>
          <a:p>
            <a:pPr marL="1729029" lvl="2" indent="-576343">
              <a:lnSpc>
                <a:spcPts val="5605"/>
              </a:lnSpc>
              <a:buFont typeface="Arial"/>
              <a:buChar char="⚬"/>
            </a:pPr>
            <a:r>
              <a:rPr lang="en-US" sz="4004" dirty="0">
                <a:solidFill>
                  <a:srgbClr val="FFFFFF"/>
                </a:solidFill>
                <a:latin typeface="Montserrat"/>
              </a:rPr>
              <a:t>Short and long exposure tests </a:t>
            </a:r>
          </a:p>
        </p:txBody>
      </p:sp>
      <p:sp>
        <p:nvSpPr>
          <p:cNvPr id="7" name="Freeform 7"/>
          <p:cNvSpPr/>
          <p:nvPr/>
        </p:nvSpPr>
        <p:spPr>
          <a:xfrm rot="274250">
            <a:off x="10518106" y="7163622"/>
            <a:ext cx="6224908" cy="2692399"/>
          </a:xfrm>
          <a:custGeom>
            <a:avLst/>
            <a:gdLst/>
            <a:ahLst/>
            <a:cxnLst/>
            <a:rect l="l" t="t" r="r" b="b"/>
            <a:pathLst>
              <a:path w="6224908" h="2692399">
                <a:moveTo>
                  <a:pt x="0" y="0"/>
                </a:moveTo>
                <a:lnTo>
                  <a:pt x="6224908" y="0"/>
                </a:lnTo>
                <a:lnTo>
                  <a:pt x="6224908" y="2692399"/>
                </a:lnTo>
                <a:lnTo>
                  <a:pt x="0" y="26923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0" y="9958564"/>
            <a:ext cx="21190538" cy="1216842"/>
            <a:chOff x="0" y="0"/>
            <a:chExt cx="28254050" cy="1622456"/>
          </a:xfrm>
        </p:grpSpPr>
        <p:grpSp>
          <p:nvGrpSpPr>
            <p:cNvPr id="9" name="Group 9"/>
            <p:cNvGrpSpPr/>
            <p:nvPr/>
          </p:nvGrpSpPr>
          <p:grpSpPr>
            <a:xfrm rot="5400000">
              <a:off x="6368677" y="-6368677"/>
              <a:ext cx="1389672" cy="14127025"/>
              <a:chOff x="0" y="0"/>
              <a:chExt cx="274503" cy="2790523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 rot="5400000">
              <a:off x="6337218" y="-6167352"/>
              <a:ext cx="1452590" cy="14127025"/>
              <a:chOff x="0" y="0"/>
              <a:chExt cx="286931" cy="2790523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 rot="5400000">
              <a:off x="20495702" y="-6368677"/>
              <a:ext cx="1389672" cy="14127025"/>
              <a:chOff x="0" y="0"/>
              <a:chExt cx="274503" cy="2790523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 rot="5400000">
              <a:off x="20464243" y="-6167352"/>
              <a:ext cx="1452590" cy="14127025"/>
              <a:chOff x="0" y="0"/>
              <a:chExt cx="286931" cy="2790523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</p:grpSp>
      <p:grpSp>
        <p:nvGrpSpPr>
          <p:cNvPr id="21" name="Group 21"/>
          <p:cNvGrpSpPr/>
          <p:nvPr/>
        </p:nvGrpSpPr>
        <p:grpSpPr>
          <a:xfrm rot="-10800000">
            <a:off x="-382403" y="-946874"/>
            <a:ext cx="21190538" cy="1216842"/>
            <a:chOff x="0" y="0"/>
            <a:chExt cx="28254050" cy="1622456"/>
          </a:xfrm>
        </p:grpSpPr>
        <p:grpSp>
          <p:nvGrpSpPr>
            <p:cNvPr id="22" name="Group 22"/>
            <p:cNvGrpSpPr/>
            <p:nvPr/>
          </p:nvGrpSpPr>
          <p:grpSpPr>
            <a:xfrm rot="5400000">
              <a:off x="6368677" y="-6368677"/>
              <a:ext cx="1389672" cy="14127025"/>
              <a:chOff x="0" y="0"/>
              <a:chExt cx="274503" cy="2790523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 rot="5400000">
              <a:off x="6337218" y="-6167352"/>
              <a:ext cx="1452590" cy="14127025"/>
              <a:chOff x="0" y="0"/>
              <a:chExt cx="286931" cy="2790523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 rot="5400000">
              <a:off x="20495702" y="-6368677"/>
              <a:ext cx="1389672" cy="14127025"/>
              <a:chOff x="0" y="0"/>
              <a:chExt cx="274503" cy="2790523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 rot="5400000">
              <a:off x="20464243" y="-6167352"/>
              <a:ext cx="1452590" cy="14127025"/>
              <a:chOff x="0" y="0"/>
              <a:chExt cx="286931" cy="2790523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178107"/>
            <a:ext cx="12599766" cy="8418400"/>
            <a:chOff x="0" y="0"/>
            <a:chExt cx="3318457" cy="22171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18457" cy="2217192"/>
            </a:xfrm>
            <a:custGeom>
              <a:avLst/>
              <a:gdLst/>
              <a:ahLst/>
              <a:cxnLst/>
              <a:rect l="l" t="t" r="r" b="b"/>
              <a:pathLst>
                <a:path w="3318457" h="2217192">
                  <a:moveTo>
                    <a:pt x="0" y="0"/>
                  </a:moveTo>
                  <a:lnTo>
                    <a:pt x="3318457" y="0"/>
                  </a:lnTo>
                  <a:lnTo>
                    <a:pt x="3318457" y="2217192"/>
                  </a:lnTo>
                  <a:lnTo>
                    <a:pt x="0" y="2217192"/>
                  </a:lnTo>
                  <a:close/>
                </a:path>
              </a:pathLst>
            </a:custGeom>
            <a:solidFill>
              <a:srgbClr val="9B9B9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8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192876" y="-313368"/>
            <a:ext cx="11591715" cy="29669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08"/>
              </a:lnSpc>
            </a:pPr>
            <a:r>
              <a:rPr lang="en-US" sz="15000" dirty="0">
                <a:solidFill>
                  <a:srgbClr val="700A19"/>
                </a:solidFill>
                <a:latin typeface="Six Caps"/>
              </a:rPr>
              <a:t>Nondestructive Testing</a:t>
            </a: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4497903" y="0"/>
            <a:ext cx="3790097" cy="3790082"/>
            <a:chOff x="0" y="0"/>
            <a:chExt cx="6350025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-1674" r="-167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4497903" y="2703511"/>
            <a:ext cx="3790097" cy="3790082"/>
            <a:chOff x="0" y="0"/>
            <a:chExt cx="6350025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3"/>
              <a:stretch>
                <a:fillRect l="-751" r="-75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4494579" y="6493594"/>
            <a:ext cx="3793421" cy="3793406"/>
            <a:chOff x="0" y="0"/>
            <a:chExt cx="6350025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4"/>
              <a:stretch>
                <a:fillRect l="-49528" r="-284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381955" y="2845781"/>
            <a:ext cx="11556749" cy="6318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4514" lvl="1" indent="-432257">
              <a:lnSpc>
                <a:spcPts val="5605"/>
              </a:lnSpc>
              <a:buFont typeface="Arial"/>
              <a:buChar char="•"/>
            </a:pPr>
            <a:r>
              <a:rPr lang="en-US" sz="4004" dirty="0">
                <a:solidFill>
                  <a:srgbClr val="000000"/>
                </a:solidFill>
                <a:latin typeface="Montserrat Bold"/>
              </a:rPr>
              <a:t>Nadcap Capabilities: </a:t>
            </a:r>
          </a:p>
          <a:p>
            <a:pPr marL="1729029" lvl="2" indent="-576343">
              <a:lnSpc>
                <a:spcPts val="5605"/>
              </a:lnSpc>
              <a:buFont typeface="Arial"/>
              <a:buChar char="⚬"/>
            </a:pPr>
            <a:r>
              <a:rPr lang="en-US" sz="4004" dirty="0">
                <a:solidFill>
                  <a:srgbClr val="FFFFFF"/>
                </a:solidFill>
                <a:latin typeface="Montserrat"/>
              </a:rPr>
              <a:t>Magnetic Particle Testing (MT) </a:t>
            </a:r>
          </a:p>
          <a:p>
            <a:pPr marL="1729029" lvl="2" indent="-576343">
              <a:lnSpc>
                <a:spcPts val="5605"/>
              </a:lnSpc>
              <a:buFont typeface="Arial"/>
              <a:buChar char="⚬"/>
            </a:pPr>
            <a:r>
              <a:rPr lang="en-US" sz="4004" dirty="0">
                <a:solidFill>
                  <a:srgbClr val="FFFFFF"/>
                </a:solidFill>
                <a:latin typeface="Montserrat"/>
              </a:rPr>
              <a:t>Liquid Penetrant Testing (PT) </a:t>
            </a:r>
          </a:p>
          <a:p>
            <a:pPr marL="1729029" lvl="2" indent="-576343">
              <a:lnSpc>
                <a:spcPts val="5605"/>
              </a:lnSpc>
              <a:buFont typeface="Arial"/>
              <a:buChar char="⚬"/>
            </a:pPr>
            <a:r>
              <a:rPr lang="en-US" sz="4004" dirty="0">
                <a:solidFill>
                  <a:srgbClr val="FFFFFF"/>
                </a:solidFill>
                <a:latin typeface="Montserrat"/>
              </a:rPr>
              <a:t>Subcontracted: </a:t>
            </a:r>
          </a:p>
          <a:p>
            <a:pPr marL="2593543" lvl="3" indent="-648386">
              <a:lnSpc>
                <a:spcPts val="5605"/>
              </a:lnSpc>
              <a:buFont typeface="Arial"/>
              <a:buChar char="￭"/>
            </a:pPr>
            <a:r>
              <a:rPr lang="en-US" sz="4004" dirty="0">
                <a:solidFill>
                  <a:srgbClr val="FFFFFF"/>
                </a:solidFill>
                <a:latin typeface="Montserrat"/>
              </a:rPr>
              <a:t>X-Ray Testing (RT) </a:t>
            </a:r>
          </a:p>
          <a:p>
            <a:pPr marL="2593543" lvl="3" indent="-648386">
              <a:lnSpc>
                <a:spcPts val="5605"/>
              </a:lnSpc>
              <a:buFont typeface="Arial"/>
              <a:buChar char="￭"/>
            </a:pPr>
            <a:r>
              <a:rPr lang="en-US" sz="4004" dirty="0">
                <a:solidFill>
                  <a:srgbClr val="FFFFFF"/>
                </a:solidFill>
                <a:latin typeface="Montserrat"/>
              </a:rPr>
              <a:t>Ultrasonic Testing (UT) </a:t>
            </a:r>
          </a:p>
          <a:p>
            <a:pPr marL="864514" lvl="1" indent="-432257">
              <a:lnSpc>
                <a:spcPts val="5605"/>
              </a:lnSpc>
              <a:buFont typeface="Arial"/>
              <a:buChar char="•"/>
            </a:pPr>
            <a:r>
              <a:rPr lang="en-US" sz="4004" dirty="0">
                <a:solidFill>
                  <a:srgbClr val="000000"/>
                </a:solidFill>
                <a:latin typeface="Montserrat Bold"/>
              </a:rPr>
              <a:t>Personnel Certifications: </a:t>
            </a:r>
          </a:p>
          <a:p>
            <a:pPr marL="1729029" lvl="2" indent="-576343">
              <a:lnSpc>
                <a:spcPts val="5605"/>
              </a:lnSpc>
              <a:buFont typeface="Arial"/>
              <a:buChar char="⚬"/>
            </a:pPr>
            <a:r>
              <a:rPr lang="en-US" sz="4004" dirty="0">
                <a:solidFill>
                  <a:srgbClr val="FFFFFF"/>
                </a:solidFill>
                <a:latin typeface="Montserrat"/>
              </a:rPr>
              <a:t>ASNT-TC-1A </a:t>
            </a:r>
          </a:p>
          <a:p>
            <a:pPr marL="1729029" lvl="2" indent="-576343">
              <a:lnSpc>
                <a:spcPts val="5605"/>
              </a:lnSpc>
              <a:buFont typeface="Arial"/>
              <a:buChar char="⚬"/>
            </a:pPr>
            <a:r>
              <a:rPr lang="en-US" sz="4004" dirty="0">
                <a:solidFill>
                  <a:srgbClr val="FFFFFF"/>
                </a:solidFill>
                <a:latin typeface="Montserrat"/>
              </a:rPr>
              <a:t>NAS 410 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0" y="9958564"/>
            <a:ext cx="21190538" cy="1216842"/>
            <a:chOff x="0" y="0"/>
            <a:chExt cx="28254050" cy="1622456"/>
          </a:xfrm>
        </p:grpSpPr>
        <p:grpSp>
          <p:nvGrpSpPr>
            <p:cNvPr id="14" name="Group 14"/>
            <p:cNvGrpSpPr/>
            <p:nvPr/>
          </p:nvGrpSpPr>
          <p:grpSpPr>
            <a:xfrm rot="5400000">
              <a:off x="6368677" y="-6368677"/>
              <a:ext cx="1389672" cy="14127025"/>
              <a:chOff x="0" y="0"/>
              <a:chExt cx="274503" cy="2790523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 rot="5400000">
              <a:off x="6337218" y="-6167352"/>
              <a:ext cx="1452590" cy="14127025"/>
              <a:chOff x="0" y="0"/>
              <a:chExt cx="286931" cy="2790523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 rot="5400000">
              <a:off x="20495702" y="-6368677"/>
              <a:ext cx="1389672" cy="14127025"/>
              <a:chOff x="0" y="0"/>
              <a:chExt cx="274503" cy="2790523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 rot="5400000">
              <a:off x="20464243" y="-6167352"/>
              <a:ext cx="1452590" cy="14127025"/>
              <a:chOff x="0" y="0"/>
              <a:chExt cx="286931" cy="2790523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</p:grpSp>
      <p:grpSp>
        <p:nvGrpSpPr>
          <p:cNvPr id="26" name="Group 26"/>
          <p:cNvGrpSpPr/>
          <p:nvPr/>
        </p:nvGrpSpPr>
        <p:grpSpPr>
          <a:xfrm rot="-10800000">
            <a:off x="-382403" y="-946874"/>
            <a:ext cx="21190538" cy="1216842"/>
            <a:chOff x="0" y="0"/>
            <a:chExt cx="28254050" cy="1622456"/>
          </a:xfrm>
        </p:grpSpPr>
        <p:grpSp>
          <p:nvGrpSpPr>
            <p:cNvPr id="27" name="Group 27"/>
            <p:cNvGrpSpPr/>
            <p:nvPr/>
          </p:nvGrpSpPr>
          <p:grpSpPr>
            <a:xfrm rot="5400000">
              <a:off x="6368677" y="-6368677"/>
              <a:ext cx="1389672" cy="14127025"/>
              <a:chOff x="0" y="0"/>
              <a:chExt cx="274503" cy="2790523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 rot="5400000">
              <a:off x="6337218" y="-6167352"/>
              <a:ext cx="1452590" cy="14127025"/>
              <a:chOff x="0" y="0"/>
              <a:chExt cx="286931" cy="2790523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 rot="5400000">
              <a:off x="20495702" y="-6368677"/>
              <a:ext cx="1389672" cy="14127025"/>
              <a:chOff x="0" y="0"/>
              <a:chExt cx="274503" cy="2790523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 rot="5400000">
              <a:off x="20464243" y="-6167352"/>
              <a:ext cx="1452590" cy="14127025"/>
              <a:chOff x="0" y="0"/>
              <a:chExt cx="286931" cy="2790523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7086600" y="9548075"/>
            <a:ext cx="16230600" cy="57932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86016" y="7911556"/>
            <a:ext cx="6372719" cy="2375444"/>
          </a:xfrm>
          <a:custGeom>
            <a:avLst/>
            <a:gdLst/>
            <a:ahLst/>
            <a:cxnLst/>
            <a:rect l="l" t="t" r="r" b="b"/>
            <a:pathLst>
              <a:path w="6372719" h="2375444">
                <a:moveTo>
                  <a:pt x="0" y="0"/>
                </a:moveTo>
                <a:lnTo>
                  <a:pt x="6372719" y="0"/>
                </a:lnTo>
                <a:lnTo>
                  <a:pt x="6372719" y="2375444"/>
                </a:lnTo>
                <a:lnTo>
                  <a:pt x="0" y="23754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01" r="-2921" b="-138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186703" y="7911556"/>
            <a:ext cx="6505322" cy="2375444"/>
          </a:xfrm>
          <a:custGeom>
            <a:avLst/>
            <a:gdLst/>
            <a:ahLst/>
            <a:cxnLst/>
            <a:rect l="l" t="t" r="r" b="b"/>
            <a:pathLst>
              <a:path w="6505322" h="2375444">
                <a:moveTo>
                  <a:pt x="0" y="0"/>
                </a:moveTo>
                <a:lnTo>
                  <a:pt x="6505322" y="0"/>
                </a:lnTo>
                <a:lnTo>
                  <a:pt x="6505322" y="2375444"/>
                </a:lnTo>
                <a:lnTo>
                  <a:pt x="0" y="23754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421" b="-242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692025" y="7911556"/>
            <a:ext cx="5595975" cy="2375444"/>
          </a:xfrm>
          <a:custGeom>
            <a:avLst/>
            <a:gdLst/>
            <a:ahLst/>
            <a:cxnLst/>
            <a:rect l="l" t="t" r="r" b="b"/>
            <a:pathLst>
              <a:path w="5595975" h="2375444">
                <a:moveTo>
                  <a:pt x="0" y="0"/>
                </a:moveTo>
                <a:lnTo>
                  <a:pt x="5595975" y="0"/>
                </a:lnTo>
                <a:lnTo>
                  <a:pt x="5595975" y="2375444"/>
                </a:lnTo>
                <a:lnTo>
                  <a:pt x="0" y="23754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9480" b="-2781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3208818" y="2655038"/>
            <a:ext cx="13637536" cy="5139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03977" lvl="1" indent="-351989">
              <a:lnSpc>
                <a:spcPts val="4564"/>
              </a:lnSpc>
              <a:buFont typeface="Arial"/>
              <a:buChar char="•"/>
            </a:pPr>
            <a:r>
              <a:rPr lang="en-US" sz="3260">
                <a:solidFill>
                  <a:srgbClr val="000000"/>
                </a:solidFill>
                <a:latin typeface="Montserrat Bold"/>
              </a:rPr>
              <a:t>Weld Procedure Qualification </a:t>
            </a:r>
          </a:p>
          <a:p>
            <a:pPr marL="703977" lvl="1" indent="-351989">
              <a:lnSpc>
                <a:spcPts val="4564"/>
              </a:lnSpc>
              <a:buFont typeface="Arial"/>
              <a:buChar char="•"/>
            </a:pPr>
            <a:r>
              <a:rPr lang="en-US" sz="3260">
                <a:solidFill>
                  <a:srgbClr val="000000"/>
                </a:solidFill>
                <a:latin typeface="Montserrat Bold"/>
              </a:rPr>
              <a:t>Welder Performance Qualification </a:t>
            </a:r>
          </a:p>
          <a:p>
            <a:pPr marL="703977" lvl="1" indent="-351989">
              <a:lnSpc>
                <a:spcPts val="4564"/>
              </a:lnSpc>
              <a:buFont typeface="Arial"/>
              <a:buChar char="•"/>
            </a:pPr>
            <a:r>
              <a:rPr lang="en-US" sz="3260">
                <a:solidFill>
                  <a:srgbClr val="000000"/>
                </a:solidFill>
                <a:latin typeface="Montserrat Bold"/>
              </a:rPr>
              <a:t>Weld/HAZ/Base Metal Characterization</a:t>
            </a:r>
            <a:r>
              <a:rPr lang="en-US" sz="3260">
                <a:solidFill>
                  <a:srgbClr val="000000"/>
                </a:solidFill>
                <a:latin typeface="Montserrat"/>
              </a:rPr>
              <a:t> </a:t>
            </a:r>
          </a:p>
          <a:p>
            <a:pPr marL="1407954" lvl="2" indent="-469318">
              <a:lnSpc>
                <a:spcPts val="4564"/>
              </a:lnSpc>
              <a:buFont typeface="Arial"/>
              <a:buChar char="⚬"/>
            </a:pPr>
            <a:r>
              <a:rPr lang="en-US" sz="3260">
                <a:solidFill>
                  <a:srgbClr val="FFFFFF"/>
                </a:solidFill>
                <a:latin typeface="Montserrat"/>
              </a:rPr>
              <a:t>Mechanical and Metallurgical Testing </a:t>
            </a:r>
          </a:p>
          <a:p>
            <a:pPr marL="1407954" lvl="2" indent="-469318">
              <a:lnSpc>
                <a:spcPts val="4564"/>
              </a:lnSpc>
              <a:buFont typeface="Arial"/>
              <a:buChar char="⚬"/>
            </a:pPr>
            <a:r>
              <a:rPr lang="en-US" sz="3260">
                <a:solidFill>
                  <a:srgbClr val="FFFFFF"/>
                </a:solidFill>
                <a:latin typeface="Montserrat"/>
              </a:rPr>
              <a:t>NDT Inspections </a:t>
            </a:r>
          </a:p>
          <a:p>
            <a:pPr marL="1407954" lvl="2" indent="-469318">
              <a:lnSpc>
                <a:spcPts val="4564"/>
              </a:lnSpc>
              <a:buFont typeface="Arial"/>
              <a:buChar char="⚬"/>
            </a:pPr>
            <a:r>
              <a:rPr lang="en-US" sz="3260">
                <a:solidFill>
                  <a:srgbClr val="FFFFFF"/>
                </a:solidFill>
                <a:latin typeface="Montserrat"/>
              </a:rPr>
              <a:t>Filler Metal Chemical Analysis </a:t>
            </a:r>
          </a:p>
          <a:p>
            <a:pPr marL="1407954" lvl="2" indent="-469318">
              <a:lnSpc>
                <a:spcPts val="4564"/>
              </a:lnSpc>
              <a:buFont typeface="Arial"/>
              <a:buChar char="⚬"/>
            </a:pPr>
            <a:r>
              <a:rPr lang="en-US" sz="3260">
                <a:solidFill>
                  <a:srgbClr val="FFFFFF"/>
                </a:solidFill>
                <a:latin typeface="Montserrat"/>
              </a:rPr>
              <a:t>Macroetching </a:t>
            </a:r>
          </a:p>
          <a:p>
            <a:pPr marL="1407954" lvl="2" indent="-469318">
              <a:lnSpc>
                <a:spcPts val="4564"/>
              </a:lnSpc>
              <a:buFont typeface="Arial"/>
              <a:buChar char="⚬"/>
            </a:pPr>
            <a:r>
              <a:rPr lang="en-US" sz="3260">
                <a:solidFill>
                  <a:srgbClr val="FFFFFF"/>
                </a:solidFill>
                <a:latin typeface="Montserrat"/>
              </a:rPr>
              <a:t>Microindentation Hardness Traverses</a:t>
            </a:r>
          </a:p>
          <a:p>
            <a:pPr marL="1407954" lvl="2" indent="-469318">
              <a:lnSpc>
                <a:spcPts val="4564"/>
              </a:lnSpc>
              <a:buFont typeface="Arial"/>
              <a:buChar char="⚬"/>
            </a:pPr>
            <a:r>
              <a:rPr lang="en-US" sz="3260">
                <a:solidFill>
                  <a:srgbClr val="FFFFFF"/>
                </a:solidFill>
                <a:latin typeface="Montserrat"/>
              </a:rPr>
              <a:t>PWHT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057400" y="-402153"/>
            <a:ext cx="13330422" cy="2903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88"/>
              </a:lnSpc>
            </a:pPr>
            <a:r>
              <a:rPr lang="en-US" sz="15000" dirty="0">
                <a:solidFill>
                  <a:srgbClr val="700A19"/>
                </a:solidFill>
                <a:latin typeface="Six Caps"/>
              </a:rPr>
              <a:t>Weld Qualification Services 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0" y="9958564"/>
            <a:ext cx="21190538" cy="1216842"/>
            <a:chOff x="0" y="0"/>
            <a:chExt cx="28254050" cy="1622456"/>
          </a:xfrm>
        </p:grpSpPr>
        <p:grpSp>
          <p:nvGrpSpPr>
            <p:cNvPr id="9" name="Group 9"/>
            <p:cNvGrpSpPr/>
            <p:nvPr/>
          </p:nvGrpSpPr>
          <p:grpSpPr>
            <a:xfrm rot="5400000">
              <a:off x="6368677" y="-6368677"/>
              <a:ext cx="1389672" cy="14127025"/>
              <a:chOff x="0" y="0"/>
              <a:chExt cx="274503" cy="2790523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 rot="5400000">
              <a:off x="6337218" y="-6167352"/>
              <a:ext cx="1452590" cy="14127025"/>
              <a:chOff x="0" y="0"/>
              <a:chExt cx="286931" cy="2790523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 rot="5400000">
              <a:off x="20495702" y="-6368677"/>
              <a:ext cx="1389672" cy="14127025"/>
              <a:chOff x="0" y="0"/>
              <a:chExt cx="274503" cy="2790523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 rot="5400000">
              <a:off x="20464243" y="-6167352"/>
              <a:ext cx="1452590" cy="14127025"/>
              <a:chOff x="0" y="0"/>
              <a:chExt cx="286931" cy="2790523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</p:grpSp>
      <p:grpSp>
        <p:nvGrpSpPr>
          <p:cNvPr id="21" name="Group 21"/>
          <p:cNvGrpSpPr/>
          <p:nvPr/>
        </p:nvGrpSpPr>
        <p:grpSpPr>
          <a:xfrm rot="-10800000">
            <a:off x="-382403" y="-946874"/>
            <a:ext cx="21190538" cy="1216842"/>
            <a:chOff x="0" y="0"/>
            <a:chExt cx="28254050" cy="1622456"/>
          </a:xfrm>
        </p:grpSpPr>
        <p:grpSp>
          <p:nvGrpSpPr>
            <p:cNvPr id="22" name="Group 22"/>
            <p:cNvGrpSpPr/>
            <p:nvPr/>
          </p:nvGrpSpPr>
          <p:grpSpPr>
            <a:xfrm rot="5400000">
              <a:off x="6368677" y="-6368677"/>
              <a:ext cx="1389672" cy="14127025"/>
              <a:chOff x="0" y="0"/>
              <a:chExt cx="274503" cy="2790523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 rot="5400000">
              <a:off x="6337218" y="-6167352"/>
              <a:ext cx="1452590" cy="14127025"/>
              <a:chOff x="0" y="0"/>
              <a:chExt cx="286931" cy="2790523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 rot="5400000">
              <a:off x="20495702" y="-6368677"/>
              <a:ext cx="1389672" cy="14127025"/>
              <a:chOff x="0" y="0"/>
              <a:chExt cx="274503" cy="2790523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 rot="5400000">
              <a:off x="20464243" y="-6167352"/>
              <a:ext cx="1452590" cy="14127025"/>
              <a:chOff x="0" y="0"/>
              <a:chExt cx="286931" cy="2790523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84332" y="6477792"/>
            <a:ext cx="7419307" cy="3311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08"/>
              </a:lnSpc>
            </a:pPr>
            <a:r>
              <a:rPr lang="en-US" sz="19291">
                <a:solidFill>
                  <a:srgbClr val="700A19"/>
                </a:solidFill>
                <a:latin typeface="Six Caps"/>
              </a:rPr>
              <a:t>Heat Treatment </a:t>
            </a:r>
          </a:p>
        </p:txBody>
      </p:sp>
      <p:sp>
        <p:nvSpPr>
          <p:cNvPr id="3" name="Freeform 3"/>
          <p:cNvSpPr/>
          <p:nvPr/>
        </p:nvSpPr>
        <p:spPr>
          <a:xfrm>
            <a:off x="243612" y="683064"/>
            <a:ext cx="7534191" cy="6166203"/>
          </a:xfrm>
          <a:custGeom>
            <a:avLst/>
            <a:gdLst/>
            <a:ahLst/>
            <a:cxnLst/>
            <a:rect l="l" t="t" r="r" b="b"/>
            <a:pathLst>
              <a:path w="7534191" h="6166203">
                <a:moveTo>
                  <a:pt x="0" y="0"/>
                </a:moveTo>
                <a:lnTo>
                  <a:pt x="7534191" y="0"/>
                </a:lnTo>
                <a:lnTo>
                  <a:pt x="7534191" y="6166203"/>
                </a:lnTo>
                <a:lnTo>
                  <a:pt x="0" y="61662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8171040" y="1733859"/>
            <a:ext cx="9626514" cy="7624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03977" lvl="1" indent="-351989">
              <a:lnSpc>
                <a:spcPts val="4564"/>
              </a:lnSpc>
              <a:buFont typeface="Arial"/>
              <a:buChar char="•"/>
            </a:pPr>
            <a:r>
              <a:rPr lang="en-US" sz="3260" dirty="0">
                <a:solidFill>
                  <a:srgbClr val="000000"/>
                </a:solidFill>
                <a:latin typeface="Montserrat Bold"/>
              </a:rPr>
              <a:t>Nadcap Furnaces (± 15°F) </a:t>
            </a:r>
          </a:p>
          <a:p>
            <a:pPr marL="703977" lvl="1" indent="-351989">
              <a:lnSpc>
                <a:spcPts val="4564"/>
              </a:lnSpc>
              <a:buFont typeface="Arial"/>
              <a:buChar char="•"/>
            </a:pPr>
            <a:r>
              <a:rPr lang="en-US" sz="3260" dirty="0">
                <a:solidFill>
                  <a:srgbClr val="000000"/>
                </a:solidFill>
                <a:latin typeface="Montserrat Bold"/>
              </a:rPr>
              <a:t>Max Working Zone: 13.5" W x 14" H x 27" D </a:t>
            </a:r>
          </a:p>
          <a:p>
            <a:pPr marL="703977" lvl="1" indent="-351989">
              <a:lnSpc>
                <a:spcPts val="4564"/>
              </a:lnSpc>
              <a:buFont typeface="Arial"/>
              <a:buChar char="•"/>
            </a:pPr>
            <a:r>
              <a:rPr lang="en-US" sz="3260" dirty="0">
                <a:solidFill>
                  <a:srgbClr val="000000"/>
                </a:solidFill>
                <a:latin typeface="Montserrat Bold"/>
              </a:rPr>
              <a:t>Temperature Range: 200°F to 2200°F</a:t>
            </a:r>
          </a:p>
          <a:p>
            <a:pPr marL="703977" lvl="1" indent="-351989">
              <a:lnSpc>
                <a:spcPts val="4564"/>
              </a:lnSpc>
              <a:buFont typeface="Arial"/>
              <a:buChar char="•"/>
            </a:pPr>
            <a:r>
              <a:rPr lang="en-US" sz="3260" dirty="0">
                <a:solidFill>
                  <a:srgbClr val="000000"/>
                </a:solidFill>
                <a:latin typeface="Montserrat Bold"/>
              </a:rPr>
              <a:t>Programmable Heating and Cooling Rates </a:t>
            </a:r>
          </a:p>
          <a:p>
            <a:pPr marL="703977" lvl="1" indent="-351989">
              <a:lnSpc>
                <a:spcPts val="4564"/>
              </a:lnSpc>
              <a:buFont typeface="Arial"/>
              <a:buChar char="•"/>
            </a:pPr>
            <a:r>
              <a:rPr lang="en-US" sz="3260" dirty="0">
                <a:solidFill>
                  <a:srgbClr val="000000"/>
                </a:solidFill>
                <a:latin typeface="Montserrat Bold"/>
              </a:rPr>
              <a:t>Exportable Time-Temperature Data </a:t>
            </a:r>
          </a:p>
          <a:p>
            <a:pPr marL="703977" lvl="1" indent="-351989">
              <a:lnSpc>
                <a:spcPts val="4564"/>
              </a:lnSpc>
              <a:buFont typeface="Arial"/>
              <a:buChar char="•"/>
            </a:pPr>
            <a:r>
              <a:rPr lang="en-US" sz="3260" dirty="0">
                <a:solidFill>
                  <a:srgbClr val="000000"/>
                </a:solidFill>
                <a:latin typeface="Montserrat Bold"/>
              </a:rPr>
              <a:t>Cooling Methods </a:t>
            </a:r>
          </a:p>
          <a:p>
            <a:pPr marL="1407954" lvl="2" indent="-469318">
              <a:lnSpc>
                <a:spcPts val="4564"/>
              </a:lnSpc>
              <a:buFont typeface="Arial"/>
              <a:buChar char="⚬"/>
            </a:pPr>
            <a:r>
              <a:rPr lang="en-US" sz="3260" dirty="0">
                <a:solidFill>
                  <a:srgbClr val="FFFFFF"/>
                </a:solidFill>
                <a:latin typeface="Montserrat"/>
              </a:rPr>
              <a:t>Air Cool </a:t>
            </a:r>
          </a:p>
          <a:p>
            <a:pPr marL="1407954" lvl="2" indent="-469318">
              <a:lnSpc>
                <a:spcPts val="4564"/>
              </a:lnSpc>
              <a:buFont typeface="Arial"/>
              <a:buChar char="⚬"/>
            </a:pPr>
            <a:r>
              <a:rPr lang="en-US" sz="3260" dirty="0">
                <a:solidFill>
                  <a:srgbClr val="FFFFFF"/>
                </a:solidFill>
                <a:latin typeface="Montserrat"/>
              </a:rPr>
              <a:t>Fan Cool </a:t>
            </a:r>
          </a:p>
          <a:p>
            <a:pPr marL="1407954" lvl="2" indent="-469318">
              <a:lnSpc>
                <a:spcPts val="4564"/>
              </a:lnSpc>
              <a:buFont typeface="Arial"/>
              <a:buChar char="⚬"/>
            </a:pPr>
            <a:r>
              <a:rPr lang="en-US" sz="3260" dirty="0">
                <a:solidFill>
                  <a:srgbClr val="FFFFFF"/>
                </a:solidFill>
                <a:latin typeface="Montserrat"/>
              </a:rPr>
              <a:t>Oil Quench </a:t>
            </a:r>
          </a:p>
          <a:p>
            <a:pPr marL="1407954" lvl="2" indent="-469318">
              <a:lnSpc>
                <a:spcPts val="4564"/>
              </a:lnSpc>
              <a:buFont typeface="Arial"/>
              <a:buChar char="⚬"/>
            </a:pPr>
            <a:r>
              <a:rPr lang="en-US" sz="3260" dirty="0">
                <a:solidFill>
                  <a:srgbClr val="FFFFFF"/>
                </a:solidFill>
                <a:latin typeface="Montserrat"/>
              </a:rPr>
              <a:t>Water Quench </a:t>
            </a:r>
          </a:p>
          <a:p>
            <a:pPr marL="703977" lvl="1" indent="-351989">
              <a:lnSpc>
                <a:spcPts val="4564"/>
              </a:lnSpc>
              <a:buFont typeface="Arial"/>
              <a:buChar char="•"/>
            </a:pPr>
            <a:r>
              <a:rPr lang="en-US" sz="3260" dirty="0">
                <a:solidFill>
                  <a:srgbClr val="000000"/>
                </a:solidFill>
                <a:latin typeface="Montserrat Bold"/>
              </a:rPr>
              <a:t>Specimen Prep, R&amp;D, PWHT (Weld Qualification) 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0" y="9958564"/>
            <a:ext cx="21190538" cy="1216842"/>
            <a:chOff x="0" y="0"/>
            <a:chExt cx="28254050" cy="1622456"/>
          </a:xfrm>
        </p:grpSpPr>
        <p:grpSp>
          <p:nvGrpSpPr>
            <p:cNvPr id="6" name="Group 6"/>
            <p:cNvGrpSpPr/>
            <p:nvPr/>
          </p:nvGrpSpPr>
          <p:grpSpPr>
            <a:xfrm rot="5400000">
              <a:off x="6368677" y="-6368677"/>
              <a:ext cx="1389672" cy="14127025"/>
              <a:chOff x="0" y="0"/>
              <a:chExt cx="274503" cy="2790523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 rot="5400000">
              <a:off x="6337218" y="-6167352"/>
              <a:ext cx="1452590" cy="14127025"/>
              <a:chOff x="0" y="0"/>
              <a:chExt cx="286931" cy="2790523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 rot="5400000">
              <a:off x="20495702" y="-6368677"/>
              <a:ext cx="1389672" cy="14127025"/>
              <a:chOff x="0" y="0"/>
              <a:chExt cx="274503" cy="2790523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 rot="5400000">
              <a:off x="20464243" y="-6167352"/>
              <a:ext cx="1452590" cy="14127025"/>
              <a:chOff x="0" y="0"/>
              <a:chExt cx="286931" cy="2790523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</p:grpSp>
      <p:grpSp>
        <p:nvGrpSpPr>
          <p:cNvPr id="18" name="Group 18"/>
          <p:cNvGrpSpPr/>
          <p:nvPr/>
        </p:nvGrpSpPr>
        <p:grpSpPr>
          <a:xfrm rot="-10800000">
            <a:off x="-382403" y="-946874"/>
            <a:ext cx="21190538" cy="1216842"/>
            <a:chOff x="0" y="0"/>
            <a:chExt cx="28254050" cy="1622456"/>
          </a:xfrm>
        </p:grpSpPr>
        <p:grpSp>
          <p:nvGrpSpPr>
            <p:cNvPr id="19" name="Group 19"/>
            <p:cNvGrpSpPr/>
            <p:nvPr/>
          </p:nvGrpSpPr>
          <p:grpSpPr>
            <a:xfrm rot="5400000">
              <a:off x="6368677" y="-6368677"/>
              <a:ext cx="1389672" cy="14127025"/>
              <a:chOff x="0" y="0"/>
              <a:chExt cx="274503" cy="2790523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 rot="5400000">
              <a:off x="6337218" y="-6167352"/>
              <a:ext cx="1452590" cy="14127025"/>
              <a:chOff x="0" y="0"/>
              <a:chExt cx="286931" cy="2790523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 rot="5400000">
              <a:off x="20495702" y="-6368677"/>
              <a:ext cx="1389672" cy="14127025"/>
              <a:chOff x="0" y="0"/>
              <a:chExt cx="274503" cy="2790523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 rot="5400000">
              <a:off x="20464243" y="-6167352"/>
              <a:ext cx="1452590" cy="14127025"/>
              <a:chOff x="0" y="0"/>
              <a:chExt cx="286931" cy="2790523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958564"/>
            <a:ext cx="21190538" cy="1216842"/>
            <a:chOff x="0" y="0"/>
            <a:chExt cx="28254050" cy="1622456"/>
          </a:xfrm>
        </p:grpSpPr>
        <p:grpSp>
          <p:nvGrpSpPr>
            <p:cNvPr id="3" name="Group 3"/>
            <p:cNvGrpSpPr/>
            <p:nvPr/>
          </p:nvGrpSpPr>
          <p:grpSpPr>
            <a:xfrm rot="5400000">
              <a:off x="6368677" y="-6368677"/>
              <a:ext cx="1389672" cy="14127025"/>
              <a:chOff x="0" y="0"/>
              <a:chExt cx="274503" cy="279052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 rot="5400000">
              <a:off x="6337218" y="-6167352"/>
              <a:ext cx="1452590" cy="14127025"/>
              <a:chOff x="0" y="0"/>
              <a:chExt cx="286931" cy="2790523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 rot="5400000">
              <a:off x="20495702" y="-6368677"/>
              <a:ext cx="1389672" cy="14127025"/>
              <a:chOff x="0" y="0"/>
              <a:chExt cx="274503" cy="2790523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 rot="5400000">
              <a:off x="20464243" y="-6167352"/>
              <a:ext cx="1452590" cy="14127025"/>
              <a:chOff x="0" y="0"/>
              <a:chExt cx="286931" cy="2790523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</p:grpSp>
      <p:grpSp>
        <p:nvGrpSpPr>
          <p:cNvPr id="15" name="Group 15"/>
          <p:cNvGrpSpPr/>
          <p:nvPr/>
        </p:nvGrpSpPr>
        <p:grpSpPr>
          <a:xfrm rot="-10800000">
            <a:off x="-382403" y="-946874"/>
            <a:ext cx="21190538" cy="1216842"/>
            <a:chOff x="0" y="0"/>
            <a:chExt cx="28254050" cy="1622456"/>
          </a:xfrm>
        </p:grpSpPr>
        <p:grpSp>
          <p:nvGrpSpPr>
            <p:cNvPr id="16" name="Group 16"/>
            <p:cNvGrpSpPr/>
            <p:nvPr/>
          </p:nvGrpSpPr>
          <p:grpSpPr>
            <a:xfrm rot="5400000">
              <a:off x="6368677" y="-6368677"/>
              <a:ext cx="1389672" cy="14127025"/>
              <a:chOff x="0" y="0"/>
              <a:chExt cx="274503" cy="2790523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 rot="5400000">
              <a:off x="6337218" y="-6167352"/>
              <a:ext cx="1452590" cy="14127025"/>
              <a:chOff x="0" y="0"/>
              <a:chExt cx="286931" cy="2790523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 rot="5400000">
              <a:off x="20495702" y="-6368677"/>
              <a:ext cx="1389672" cy="14127025"/>
              <a:chOff x="0" y="0"/>
              <a:chExt cx="274503" cy="2790523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 rot="5400000">
              <a:off x="20464243" y="-6167352"/>
              <a:ext cx="1452590" cy="14127025"/>
              <a:chOff x="0" y="0"/>
              <a:chExt cx="286931" cy="2790523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</p:grpSp>
      <p:sp>
        <p:nvSpPr>
          <p:cNvPr id="29" name="TextBox 29"/>
          <p:cNvSpPr txBox="1"/>
          <p:nvPr/>
        </p:nvSpPr>
        <p:spPr>
          <a:xfrm rot="5400000">
            <a:off x="13362647" y="3331097"/>
            <a:ext cx="6707537" cy="3311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08"/>
              </a:lnSpc>
            </a:pPr>
            <a:r>
              <a:rPr lang="en-US" sz="19291" dirty="0">
                <a:solidFill>
                  <a:srgbClr val="700A19"/>
                </a:solidFill>
                <a:latin typeface="Six Caps"/>
              </a:rPr>
              <a:t>Contact List  </a:t>
            </a:r>
          </a:p>
        </p:txBody>
      </p:sp>
      <p:pic>
        <p:nvPicPr>
          <p:cNvPr id="32" name="Picture 31" descr="A close-up of a contact list&#10;&#10;AI-generated content may be incorrect.">
            <a:extLst>
              <a:ext uri="{FF2B5EF4-FFF2-40B4-BE49-F238E27FC236}">
                <a16:creationId xmlns:a16="http://schemas.microsoft.com/office/drawing/2014/main" id="{AFEC9457-CBEE-5131-63BB-70B77C87E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860" y="269968"/>
            <a:ext cx="12529816" cy="967928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2359" y="4034506"/>
            <a:ext cx="5234677" cy="1914149"/>
            <a:chOff x="0" y="0"/>
            <a:chExt cx="1378680" cy="5041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8680" cy="504138"/>
            </a:xfrm>
            <a:custGeom>
              <a:avLst/>
              <a:gdLst/>
              <a:ahLst/>
              <a:cxnLst/>
              <a:rect l="l" t="t" r="r" b="b"/>
              <a:pathLst>
                <a:path w="1378680" h="504138">
                  <a:moveTo>
                    <a:pt x="0" y="0"/>
                  </a:moveTo>
                  <a:lnTo>
                    <a:pt x="1378680" y="0"/>
                  </a:lnTo>
                  <a:lnTo>
                    <a:pt x="1378680" y="504138"/>
                  </a:lnTo>
                  <a:lnTo>
                    <a:pt x="0" y="504138"/>
                  </a:lnTo>
                  <a:close/>
                </a:path>
              </a:pathLst>
            </a:custGeom>
            <a:solidFill>
              <a:srgbClr val="700A1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8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444234" y="4112707"/>
            <a:ext cx="1577578" cy="1757747"/>
          </a:xfrm>
          <a:custGeom>
            <a:avLst/>
            <a:gdLst/>
            <a:ahLst/>
            <a:cxnLst/>
            <a:rect l="l" t="t" r="r" b="b"/>
            <a:pathLst>
              <a:path w="1577578" h="1757747">
                <a:moveTo>
                  <a:pt x="0" y="0"/>
                </a:moveTo>
                <a:lnTo>
                  <a:pt x="1577578" y="0"/>
                </a:lnTo>
                <a:lnTo>
                  <a:pt x="1577578" y="1757747"/>
                </a:lnTo>
                <a:lnTo>
                  <a:pt x="0" y="17577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6526661" y="4034506"/>
            <a:ext cx="5234677" cy="1914149"/>
            <a:chOff x="0" y="0"/>
            <a:chExt cx="1378680" cy="50413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78680" cy="504138"/>
            </a:xfrm>
            <a:custGeom>
              <a:avLst/>
              <a:gdLst/>
              <a:ahLst/>
              <a:cxnLst/>
              <a:rect l="l" t="t" r="r" b="b"/>
              <a:pathLst>
                <a:path w="1378680" h="504138">
                  <a:moveTo>
                    <a:pt x="0" y="0"/>
                  </a:moveTo>
                  <a:lnTo>
                    <a:pt x="1378680" y="0"/>
                  </a:lnTo>
                  <a:lnTo>
                    <a:pt x="1378680" y="504138"/>
                  </a:lnTo>
                  <a:lnTo>
                    <a:pt x="0" y="504138"/>
                  </a:lnTo>
                  <a:close/>
                </a:path>
              </a:pathLst>
            </a:custGeom>
            <a:solidFill>
              <a:srgbClr val="700A1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567193" y="4034506"/>
            <a:ext cx="5234677" cy="1914149"/>
            <a:chOff x="0" y="0"/>
            <a:chExt cx="1378680" cy="50413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78680" cy="504138"/>
            </a:xfrm>
            <a:custGeom>
              <a:avLst/>
              <a:gdLst/>
              <a:ahLst/>
              <a:cxnLst/>
              <a:rect l="l" t="t" r="r" b="b"/>
              <a:pathLst>
                <a:path w="1378680" h="504138">
                  <a:moveTo>
                    <a:pt x="0" y="0"/>
                  </a:moveTo>
                  <a:lnTo>
                    <a:pt x="1378680" y="0"/>
                  </a:lnTo>
                  <a:lnTo>
                    <a:pt x="1378680" y="504138"/>
                  </a:lnTo>
                  <a:lnTo>
                    <a:pt x="0" y="504138"/>
                  </a:lnTo>
                  <a:close/>
                </a:path>
              </a:pathLst>
            </a:custGeom>
            <a:solidFill>
              <a:srgbClr val="700A1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82359" y="6791242"/>
            <a:ext cx="5234677" cy="1914149"/>
            <a:chOff x="0" y="0"/>
            <a:chExt cx="1378680" cy="50413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378680" cy="504138"/>
            </a:xfrm>
            <a:custGeom>
              <a:avLst/>
              <a:gdLst/>
              <a:ahLst/>
              <a:cxnLst/>
              <a:rect l="l" t="t" r="r" b="b"/>
              <a:pathLst>
                <a:path w="1378680" h="504138">
                  <a:moveTo>
                    <a:pt x="0" y="0"/>
                  </a:moveTo>
                  <a:lnTo>
                    <a:pt x="1378680" y="0"/>
                  </a:lnTo>
                  <a:lnTo>
                    <a:pt x="1378680" y="504138"/>
                  </a:lnTo>
                  <a:lnTo>
                    <a:pt x="0" y="504138"/>
                  </a:lnTo>
                  <a:close/>
                </a:path>
              </a:pathLst>
            </a:custGeom>
            <a:solidFill>
              <a:srgbClr val="700A1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8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526661" y="6791242"/>
            <a:ext cx="5234677" cy="1914149"/>
            <a:chOff x="0" y="0"/>
            <a:chExt cx="1378680" cy="50413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378680" cy="504138"/>
            </a:xfrm>
            <a:custGeom>
              <a:avLst/>
              <a:gdLst/>
              <a:ahLst/>
              <a:cxnLst/>
              <a:rect l="l" t="t" r="r" b="b"/>
              <a:pathLst>
                <a:path w="1378680" h="504138">
                  <a:moveTo>
                    <a:pt x="0" y="0"/>
                  </a:moveTo>
                  <a:lnTo>
                    <a:pt x="1378680" y="0"/>
                  </a:lnTo>
                  <a:lnTo>
                    <a:pt x="1378680" y="504138"/>
                  </a:lnTo>
                  <a:lnTo>
                    <a:pt x="0" y="504138"/>
                  </a:lnTo>
                  <a:close/>
                </a:path>
              </a:pathLst>
            </a:custGeom>
            <a:solidFill>
              <a:srgbClr val="700A1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8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2567193" y="6791242"/>
            <a:ext cx="5234677" cy="1914149"/>
            <a:chOff x="0" y="0"/>
            <a:chExt cx="1378680" cy="50413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378680" cy="504138"/>
            </a:xfrm>
            <a:custGeom>
              <a:avLst/>
              <a:gdLst/>
              <a:ahLst/>
              <a:cxnLst/>
              <a:rect l="l" t="t" r="r" b="b"/>
              <a:pathLst>
                <a:path w="1378680" h="504138">
                  <a:moveTo>
                    <a:pt x="0" y="0"/>
                  </a:moveTo>
                  <a:lnTo>
                    <a:pt x="1378680" y="0"/>
                  </a:lnTo>
                  <a:lnTo>
                    <a:pt x="1378680" y="504138"/>
                  </a:lnTo>
                  <a:lnTo>
                    <a:pt x="0" y="504138"/>
                  </a:lnTo>
                  <a:close/>
                </a:path>
              </a:pathLst>
            </a:custGeom>
            <a:solidFill>
              <a:srgbClr val="700A1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8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14426727" y="6977355"/>
            <a:ext cx="1790062" cy="1539454"/>
          </a:xfrm>
          <a:custGeom>
            <a:avLst/>
            <a:gdLst/>
            <a:ahLst/>
            <a:cxnLst/>
            <a:rect l="l" t="t" r="r" b="b"/>
            <a:pathLst>
              <a:path w="1790062" h="1539454">
                <a:moveTo>
                  <a:pt x="0" y="0"/>
                </a:moveTo>
                <a:lnTo>
                  <a:pt x="1790062" y="0"/>
                </a:lnTo>
                <a:lnTo>
                  <a:pt x="1790062" y="1539453"/>
                </a:lnTo>
                <a:lnTo>
                  <a:pt x="0" y="1539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7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8385887" y="4224604"/>
            <a:ext cx="1516226" cy="1538340"/>
          </a:xfrm>
          <a:custGeom>
            <a:avLst/>
            <a:gdLst/>
            <a:ahLst/>
            <a:cxnLst/>
            <a:rect l="l" t="t" r="r" b="b"/>
            <a:pathLst>
              <a:path w="1516226" h="1538340">
                <a:moveTo>
                  <a:pt x="0" y="0"/>
                </a:moveTo>
                <a:lnTo>
                  <a:pt x="1516226" y="0"/>
                </a:lnTo>
                <a:lnTo>
                  <a:pt x="1516226" y="1538340"/>
                </a:lnTo>
                <a:lnTo>
                  <a:pt x="0" y="15383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9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4705859" y="4179726"/>
            <a:ext cx="961463" cy="1538340"/>
          </a:xfrm>
          <a:custGeom>
            <a:avLst/>
            <a:gdLst/>
            <a:ahLst/>
            <a:cxnLst/>
            <a:rect l="l" t="t" r="r" b="b"/>
            <a:pathLst>
              <a:path w="961463" h="1538340">
                <a:moveTo>
                  <a:pt x="0" y="0"/>
                </a:moveTo>
                <a:lnTo>
                  <a:pt x="961463" y="0"/>
                </a:lnTo>
                <a:lnTo>
                  <a:pt x="961463" y="1538340"/>
                </a:lnTo>
                <a:lnTo>
                  <a:pt x="0" y="15383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7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2331206" y="6979824"/>
            <a:ext cx="1536984" cy="1536984"/>
          </a:xfrm>
          <a:custGeom>
            <a:avLst/>
            <a:gdLst/>
            <a:ahLst/>
            <a:cxnLst/>
            <a:rect l="l" t="t" r="r" b="b"/>
            <a:pathLst>
              <a:path w="1536984" h="1536984">
                <a:moveTo>
                  <a:pt x="0" y="0"/>
                </a:moveTo>
                <a:lnTo>
                  <a:pt x="1536984" y="0"/>
                </a:lnTo>
                <a:lnTo>
                  <a:pt x="1536984" y="1536984"/>
                </a:lnTo>
                <a:lnTo>
                  <a:pt x="0" y="15369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48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8365034" y="6977355"/>
            <a:ext cx="1585023" cy="1539454"/>
          </a:xfrm>
          <a:custGeom>
            <a:avLst/>
            <a:gdLst/>
            <a:ahLst/>
            <a:cxnLst/>
            <a:rect l="l" t="t" r="r" b="b"/>
            <a:pathLst>
              <a:path w="1585023" h="1539454">
                <a:moveTo>
                  <a:pt x="0" y="0"/>
                </a:moveTo>
                <a:lnTo>
                  <a:pt x="1585023" y="0"/>
                </a:lnTo>
                <a:lnTo>
                  <a:pt x="1585023" y="1539453"/>
                </a:lnTo>
                <a:lnTo>
                  <a:pt x="0" y="1539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57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6175651" y="376893"/>
            <a:ext cx="5936698" cy="2819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099"/>
              </a:lnSpc>
            </a:pPr>
            <a:r>
              <a:rPr lang="en-US" sz="16499">
                <a:solidFill>
                  <a:srgbClr val="FFFFFF"/>
                </a:solidFill>
                <a:latin typeface="Six Caps"/>
              </a:rPr>
              <a:t>pes services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34374" y="4223837"/>
            <a:ext cx="4130647" cy="137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FFFFFF"/>
                </a:solidFill>
                <a:latin typeface="Six Caps"/>
              </a:rPr>
              <a:t>Mechanical Testing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764613" y="4285571"/>
            <a:ext cx="4755004" cy="1269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72"/>
              </a:lnSpc>
            </a:pPr>
            <a:r>
              <a:rPr lang="en-US" sz="7408">
                <a:solidFill>
                  <a:srgbClr val="FFFFFF"/>
                </a:solidFill>
                <a:latin typeface="Six Caps"/>
              </a:rPr>
              <a:t>Metallurgical Analysis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2809089" y="4242887"/>
            <a:ext cx="4755004" cy="1269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72"/>
              </a:lnSpc>
            </a:pPr>
            <a:r>
              <a:rPr lang="en-US" sz="7408">
                <a:solidFill>
                  <a:srgbClr val="FFFFFF"/>
                </a:solidFill>
                <a:latin typeface="Six Caps"/>
              </a:rPr>
              <a:t>Chemical Analysis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643724" y="6978379"/>
            <a:ext cx="4911948" cy="137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FFFFFF"/>
                </a:solidFill>
                <a:latin typeface="Six Caps"/>
              </a:rPr>
              <a:t>Nondestructive Testing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6764613" y="6978379"/>
            <a:ext cx="4911948" cy="137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FFFFFF"/>
                </a:solidFill>
                <a:latin typeface="Six Caps"/>
              </a:rPr>
              <a:t>Failure Analysis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2809089" y="6796380"/>
            <a:ext cx="4911948" cy="1698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>
                <a:solidFill>
                  <a:srgbClr val="FFFFFF"/>
                </a:solidFill>
                <a:latin typeface="Six Caps"/>
              </a:rPr>
              <a:t>Consulting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0" y="9958564"/>
            <a:ext cx="21190538" cy="1216842"/>
            <a:chOff x="0" y="0"/>
            <a:chExt cx="28254050" cy="1622456"/>
          </a:xfrm>
        </p:grpSpPr>
        <p:grpSp>
          <p:nvGrpSpPr>
            <p:cNvPr id="34" name="Group 34"/>
            <p:cNvGrpSpPr/>
            <p:nvPr/>
          </p:nvGrpSpPr>
          <p:grpSpPr>
            <a:xfrm rot="5400000">
              <a:off x="6368677" y="-6368677"/>
              <a:ext cx="1389672" cy="14127025"/>
              <a:chOff x="0" y="0"/>
              <a:chExt cx="274503" cy="2790523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37" name="Group 37"/>
            <p:cNvGrpSpPr/>
            <p:nvPr/>
          </p:nvGrpSpPr>
          <p:grpSpPr>
            <a:xfrm rot="5400000">
              <a:off x="6337218" y="-6167352"/>
              <a:ext cx="1452590" cy="14127025"/>
              <a:chOff x="0" y="0"/>
              <a:chExt cx="286931" cy="2790523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TextBox 39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40" name="Group 40"/>
            <p:cNvGrpSpPr/>
            <p:nvPr/>
          </p:nvGrpSpPr>
          <p:grpSpPr>
            <a:xfrm rot="5400000">
              <a:off x="20495702" y="-6368677"/>
              <a:ext cx="1389672" cy="14127025"/>
              <a:chOff x="0" y="0"/>
              <a:chExt cx="274503" cy="2790523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TextBox 42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43" name="Group 43"/>
            <p:cNvGrpSpPr/>
            <p:nvPr/>
          </p:nvGrpSpPr>
          <p:grpSpPr>
            <a:xfrm rot="5400000">
              <a:off x="20464243" y="-6167352"/>
              <a:ext cx="1452590" cy="14127025"/>
              <a:chOff x="0" y="0"/>
              <a:chExt cx="286931" cy="2790523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TextBox 45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</p:grpSp>
      <p:grpSp>
        <p:nvGrpSpPr>
          <p:cNvPr id="46" name="Group 46"/>
          <p:cNvGrpSpPr/>
          <p:nvPr/>
        </p:nvGrpSpPr>
        <p:grpSpPr>
          <a:xfrm rot="-10800000">
            <a:off x="-382403" y="-946874"/>
            <a:ext cx="21190538" cy="1216842"/>
            <a:chOff x="0" y="0"/>
            <a:chExt cx="28254050" cy="1622456"/>
          </a:xfrm>
        </p:grpSpPr>
        <p:grpSp>
          <p:nvGrpSpPr>
            <p:cNvPr id="47" name="Group 47"/>
            <p:cNvGrpSpPr/>
            <p:nvPr/>
          </p:nvGrpSpPr>
          <p:grpSpPr>
            <a:xfrm rot="5400000">
              <a:off x="6368677" y="-6368677"/>
              <a:ext cx="1389672" cy="14127025"/>
              <a:chOff x="0" y="0"/>
              <a:chExt cx="274503" cy="2790523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TextBox 49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50" name="Group 50"/>
            <p:cNvGrpSpPr/>
            <p:nvPr/>
          </p:nvGrpSpPr>
          <p:grpSpPr>
            <a:xfrm rot="5400000">
              <a:off x="6337218" y="-6167352"/>
              <a:ext cx="1452590" cy="14127025"/>
              <a:chOff x="0" y="0"/>
              <a:chExt cx="286931" cy="2790523"/>
            </a:xfrm>
          </p:grpSpPr>
          <p:sp>
            <p:nvSpPr>
              <p:cNvPr id="51" name="Freeform 51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TextBox 52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53" name="Group 53"/>
            <p:cNvGrpSpPr/>
            <p:nvPr/>
          </p:nvGrpSpPr>
          <p:grpSpPr>
            <a:xfrm rot="5400000">
              <a:off x="20495702" y="-6368677"/>
              <a:ext cx="1389672" cy="14127025"/>
              <a:chOff x="0" y="0"/>
              <a:chExt cx="274503" cy="2790523"/>
            </a:xfrm>
          </p:grpSpPr>
          <p:sp>
            <p:nvSpPr>
              <p:cNvPr id="54" name="Freeform 54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TextBox 55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56" name="Group 56"/>
            <p:cNvGrpSpPr/>
            <p:nvPr/>
          </p:nvGrpSpPr>
          <p:grpSpPr>
            <a:xfrm rot="5400000">
              <a:off x="20464243" y="-6167352"/>
              <a:ext cx="1452590" cy="14127025"/>
              <a:chOff x="0" y="0"/>
              <a:chExt cx="286931" cy="2790523"/>
            </a:xfrm>
          </p:grpSpPr>
          <p:sp>
            <p:nvSpPr>
              <p:cNvPr id="57" name="Freeform 57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TextBox 58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4435602" y="260970"/>
            <a:ext cx="8598811" cy="3311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0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291" b="0" i="0" u="none" strike="noStrike" kern="1200" cap="none" spc="0" normalizeH="0" baseline="0" noProof="0" dirty="0">
                <a:ln>
                  <a:noFill/>
                </a:ln>
                <a:solidFill>
                  <a:srgbClr val="700A19"/>
                </a:solidFill>
                <a:effectLst/>
                <a:uLnTx/>
                <a:uFillTx/>
                <a:latin typeface="Six Caps"/>
                <a:ea typeface="+mn-ea"/>
                <a:cs typeface="+mn-cs"/>
              </a:rPr>
              <a:t>Connect With Us 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061509" y="7897051"/>
            <a:ext cx="4072948" cy="452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0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42" b="0" i="0" u="none" strike="noStrike" kern="1200" cap="none" spc="97" normalizeH="0" baseline="0" noProof="0">
                <a:ln>
                  <a:noFill/>
                </a:ln>
                <a:solidFill>
                  <a:srgbClr val="5F0109"/>
                </a:solidFill>
                <a:effectLst/>
                <a:uLnTx/>
                <a:uFillTx/>
                <a:latin typeface="League Gothic"/>
                <a:ea typeface="+mn-ea"/>
                <a:cs typeface="+mn-cs"/>
              </a:rPr>
              <a:t>@PESTESTING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553580" y="7897051"/>
            <a:ext cx="4072948" cy="452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0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42" b="0" i="0" u="none" strike="noStrike" kern="1200" cap="none" spc="97" normalizeH="0" baseline="0" noProof="0" dirty="0">
                <a:ln>
                  <a:noFill/>
                </a:ln>
                <a:solidFill>
                  <a:srgbClr val="5F0109"/>
                </a:solidFill>
                <a:effectLst/>
                <a:uLnTx/>
                <a:uFillTx/>
                <a:latin typeface="League Gothic"/>
                <a:ea typeface="+mn-ea"/>
                <a:cs typeface="+mn-cs"/>
              </a:rPr>
              <a:t>PRODUCT EVALUATION SYSTEMS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505445" y="9057826"/>
            <a:ext cx="10459124" cy="452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0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42" b="0" i="0" u="none" strike="noStrike" kern="1200" cap="none" spc="9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eague Gothic"/>
                <a:ea typeface="+mn-ea"/>
                <a:cs typeface="+mn-cs"/>
              </a:rPr>
              <a:t>WWW.PES-TESTING.COM | 724-834-8848 | 637 DONOHOE ROAD LATROBE, PA 15650 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0" y="9958564"/>
            <a:ext cx="21190538" cy="1216842"/>
            <a:chOff x="0" y="0"/>
            <a:chExt cx="28254050" cy="1622456"/>
          </a:xfrm>
        </p:grpSpPr>
        <p:grpSp>
          <p:nvGrpSpPr>
            <p:cNvPr id="13" name="Group 13"/>
            <p:cNvGrpSpPr/>
            <p:nvPr/>
          </p:nvGrpSpPr>
          <p:grpSpPr>
            <a:xfrm rot="5400000">
              <a:off x="6368677" y="-6368677"/>
              <a:ext cx="1389672" cy="14127025"/>
              <a:chOff x="0" y="0"/>
              <a:chExt cx="274503" cy="2790523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858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 rot="5400000">
              <a:off x="6337218" y="-6167352"/>
              <a:ext cx="1452590" cy="14127025"/>
              <a:chOff x="0" y="0"/>
              <a:chExt cx="286931" cy="2790523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858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 rot="5400000">
              <a:off x="20495702" y="-6368677"/>
              <a:ext cx="1389672" cy="14127025"/>
              <a:chOff x="0" y="0"/>
              <a:chExt cx="274503" cy="2790523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858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 rot="5400000">
              <a:off x="20464243" y="-6167352"/>
              <a:ext cx="1452590" cy="14127025"/>
              <a:chOff x="0" y="0"/>
              <a:chExt cx="286931" cy="2790523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858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5" name="Group 25"/>
          <p:cNvGrpSpPr/>
          <p:nvPr/>
        </p:nvGrpSpPr>
        <p:grpSpPr>
          <a:xfrm rot="-10800000">
            <a:off x="-382403" y="-946874"/>
            <a:ext cx="21190538" cy="1216842"/>
            <a:chOff x="0" y="0"/>
            <a:chExt cx="28254050" cy="1622456"/>
          </a:xfrm>
        </p:grpSpPr>
        <p:grpSp>
          <p:nvGrpSpPr>
            <p:cNvPr id="26" name="Group 26"/>
            <p:cNvGrpSpPr/>
            <p:nvPr/>
          </p:nvGrpSpPr>
          <p:grpSpPr>
            <a:xfrm rot="5400000">
              <a:off x="6368677" y="-6368677"/>
              <a:ext cx="1389672" cy="14127025"/>
              <a:chOff x="0" y="0"/>
              <a:chExt cx="274503" cy="2790523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858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9" name="Group 29"/>
            <p:cNvGrpSpPr/>
            <p:nvPr/>
          </p:nvGrpSpPr>
          <p:grpSpPr>
            <a:xfrm rot="5400000">
              <a:off x="6337218" y="-6167352"/>
              <a:ext cx="1452590" cy="14127025"/>
              <a:chOff x="0" y="0"/>
              <a:chExt cx="286931" cy="2790523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TextBox 31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858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 rot="5400000">
              <a:off x="20495702" y="-6368677"/>
              <a:ext cx="1389672" cy="14127025"/>
              <a:chOff x="0" y="0"/>
              <a:chExt cx="274503" cy="2790523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TextBox 34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858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 rot="5400000">
              <a:off x="20464243" y="-6167352"/>
              <a:ext cx="1452590" cy="14127025"/>
              <a:chOff x="0" y="0"/>
              <a:chExt cx="286931" cy="2790523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TextBox 37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858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30140A65-66B9-4672-BA3F-F935E59460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3572511"/>
            <a:ext cx="3674634" cy="368438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EDCBA97-6DD4-44C8-8704-2B87F1FDE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5009" y="3435848"/>
            <a:ext cx="4725948" cy="41641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9397FB-9372-529F-0351-E427F9FCBD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960" y="3572511"/>
            <a:ext cx="3890189" cy="389018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-1872967" y="3733794"/>
            <a:ext cx="5936698" cy="2819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099"/>
              </a:lnSpc>
            </a:pPr>
            <a:r>
              <a:rPr lang="en-US" sz="16499">
                <a:solidFill>
                  <a:srgbClr val="700A19"/>
                </a:solidFill>
                <a:latin typeface="Six Caps"/>
              </a:rPr>
              <a:t>About PES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57810" y="714416"/>
            <a:ext cx="16972379" cy="864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3" lvl="1" indent="-269871">
              <a:lnSpc>
                <a:spcPts val="3499"/>
              </a:lnSpc>
              <a:buFont typeface="Arial"/>
              <a:buChar char="•"/>
            </a:pPr>
            <a:r>
              <a:rPr lang="en-US" sz="2499" dirty="0">
                <a:solidFill>
                  <a:srgbClr val="FFFFFF"/>
                </a:solidFill>
                <a:latin typeface="Montserrat"/>
              </a:rPr>
              <a:t>Product Evaluation Systems, Inc. (PES) has been proudly serving customers since 1979. </a:t>
            </a:r>
          </a:p>
          <a:p>
            <a:pPr marL="539743" lvl="1" indent="-269871">
              <a:lnSpc>
                <a:spcPts val="3499"/>
              </a:lnSpc>
              <a:buFont typeface="Arial"/>
              <a:buChar char="•"/>
            </a:pPr>
            <a:r>
              <a:rPr lang="en-US" sz="2499" dirty="0">
                <a:solidFill>
                  <a:srgbClr val="FFFFFF"/>
                </a:solidFill>
                <a:latin typeface="Montserrat"/>
              </a:rPr>
              <a:t>A fully accredited independent testing laboratory specializing in metals testing located in Latrobe, PA.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505088" y="2359582"/>
            <a:ext cx="15236155" cy="6898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6077" lvl="1" indent="-283038">
              <a:lnSpc>
                <a:spcPts val="3670"/>
              </a:lnSpc>
              <a:buFont typeface="Arial"/>
              <a:buChar char="•"/>
            </a:pPr>
            <a:r>
              <a:rPr lang="en-US" sz="2621">
                <a:solidFill>
                  <a:srgbClr val="FFFFFF"/>
                </a:solidFill>
                <a:latin typeface="Montserrat Bold"/>
              </a:rPr>
              <a:t>Accreditations: </a:t>
            </a:r>
          </a:p>
          <a:p>
            <a:pPr marL="1045796" lvl="2" indent="-348599">
              <a:lnSpc>
                <a:spcPts val="3390"/>
              </a:lnSpc>
              <a:buFont typeface="Arial"/>
              <a:buChar char="⚬"/>
            </a:pPr>
            <a:r>
              <a:rPr lang="en-US" sz="2421">
                <a:solidFill>
                  <a:srgbClr val="FFFFFF"/>
                </a:solidFill>
                <a:latin typeface="Montserrat"/>
              </a:rPr>
              <a:t>ISO/IEC 17025 Certified through ANAB </a:t>
            </a:r>
          </a:p>
          <a:p>
            <a:pPr marL="1045796" lvl="2" indent="-348599">
              <a:lnSpc>
                <a:spcPts val="3390"/>
              </a:lnSpc>
              <a:buFont typeface="Arial"/>
              <a:buChar char="⚬"/>
            </a:pPr>
            <a:r>
              <a:rPr lang="en-US" sz="2421">
                <a:solidFill>
                  <a:srgbClr val="FFFFFF"/>
                </a:solidFill>
                <a:latin typeface="Montserrat"/>
              </a:rPr>
              <a:t>Nadcap (National Aerospace and Defense Contractors Accreditation Program)</a:t>
            </a:r>
          </a:p>
          <a:p>
            <a:pPr marL="566077" lvl="1" indent="-283038">
              <a:lnSpc>
                <a:spcPts val="3670"/>
              </a:lnSpc>
              <a:buFont typeface="Arial"/>
              <a:buChar char="•"/>
            </a:pPr>
            <a:r>
              <a:rPr lang="en-US" sz="2621">
                <a:solidFill>
                  <a:srgbClr val="FFFFFF"/>
                </a:solidFill>
                <a:latin typeface="Montserrat Bold"/>
              </a:rPr>
              <a:t>Customer Approvals:</a:t>
            </a:r>
            <a:r>
              <a:rPr lang="en-US" sz="2621">
                <a:solidFill>
                  <a:srgbClr val="FFFFFF"/>
                </a:solidFill>
                <a:latin typeface="Montserrat"/>
              </a:rPr>
              <a:t> </a:t>
            </a:r>
          </a:p>
          <a:p>
            <a:pPr marL="1045796" lvl="2" indent="-348599">
              <a:lnSpc>
                <a:spcPts val="3390"/>
              </a:lnSpc>
              <a:buFont typeface="Arial"/>
              <a:buChar char="⚬"/>
            </a:pPr>
            <a:r>
              <a:rPr lang="en-US" sz="2421">
                <a:solidFill>
                  <a:srgbClr val="FFFFFF"/>
                </a:solidFill>
                <a:latin typeface="Montserrat"/>
              </a:rPr>
              <a:t>Aerojet Rocketdyne RC5166 (Material Testing) </a:t>
            </a:r>
          </a:p>
          <a:p>
            <a:pPr marL="1045796" lvl="2" indent="-348599">
              <a:lnSpc>
                <a:spcPts val="3390"/>
              </a:lnSpc>
              <a:buFont typeface="Arial"/>
              <a:buChar char="⚬"/>
            </a:pPr>
            <a:r>
              <a:rPr lang="en-US" sz="2421">
                <a:solidFill>
                  <a:srgbClr val="FFFFFF"/>
                </a:solidFill>
                <a:latin typeface="Montserrat"/>
              </a:rPr>
              <a:t>ATI Nuclear </a:t>
            </a:r>
          </a:p>
          <a:p>
            <a:pPr marL="1045796" lvl="2" indent="-348599">
              <a:lnSpc>
                <a:spcPts val="3390"/>
              </a:lnSpc>
              <a:buFont typeface="Arial"/>
              <a:buChar char="⚬"/>
            </a:pPr>
            <a:r>
              <a:rPr lang="en-US" sz="2421">
                <a:solidFill>
                  <a:srgbClr val="FFFFFF"/>
                </a:solidFill>
                <a:latin typeface="Montserrat"/>
              </a:rPr>
              <a:t>Curtiss-Wright Electro-Mechanical Division (EMD) </a:t>
            </a:r>
          </a:p>
          <a:p>
            <a:pPr marL="1045796" lvl="2" indent="-348599">
              <a:lnSpc>
                <a:spcPts val="3390"/>
              </a:lnSpc>
              <a:buFont typeface="Arial"/>
              <a:buChar char="⚬"/>
            </a:pPr>
            <a:r>
              <a:rPr lang="en-US" sz="2421">
                <a:solidFill>
                  <a:srgbClr val="FFFFFF"/>
                </a:solidFill>
                <a:latin typeface="Montserrat"/>
              </a:rPr>
              <a:t>GE Aviation (S-400) </a:t>
            </a:r>
          </a:p>
          <a:p>
            <a:pPr marL="1045796" lvl="2" indent="-348599">
              <a:lnSpc>
                <a:spcPts val="3390"/>
              </a:lnSpc>
              <a:buFont typeface="Arial"/>
              <a:buChar char="⚬"/>
            </a:pPr>
            <a:r>
              <a:rPr lang="en-US" sz="2421">
                <a:solidFill>
                  <a:srgbClr val="FFFFFF"/>
                </a:solidFill>
                <a:latin typeface="Montserrat"/>
              </a:rPr>
              <a:t>GE E50TF133 (Grain Size) </a:t>
            </a:r>
          </a:p>
          <a:p>
            <a:pPr marL="1045796" lvl="2" indent="-348599">
              <a:lnSpc>
                <a:spcPts val="3390"/>
              </a:lnSpc>
              <a:buFont typeface="Arial"/>
              <a:buChar char="⚬"/>
            </a:pPr>
            <a:r>
              <a:rPr lang="en-US" sz="2421">
                <a:solidFill>
                  <a:srgbClr val="FFFFFF"/>
                </a:solidFill>
                <a:latin typeface="Montserrat"/>
              </a:rPr>
              <a:t>Lockheed Martin: Corporate ID LM0479486 </a:t>
            </a:r>
          </a:p>
          <a:p>
            <a:pPr marL="1045796" lvl="2" indent="-348599">
              <a:lnSpc>
                <a:spcPts val="3390"/>
              </a:lnSpc>
              <a:buFont typeface="Arial"/>
              <a:buChar char="⚬"/>
            </a:pPr>
            <a:r>
              <a:rPr lang="en-US" sz="2421">
                <a:solidFill>
                  <a:srgbClr val="FFFFFF"/>
                </a:solidFill>
                <a:latin typeface="Montserrat"/>
              </a:rPr>
              <a:t>Pratt &amp; Whitney MCL (Appendix 56) </a:t>
            </a:r>
          </a:p>
          <a:p>
            <a:pPr marL="1045796" lvl="2" indent="-348599">
              <a:lnSpc>
                <a:spcPts val="3390"/>
              </a:lnSpc>
              <a:buFont typeface="Arial"/>
              <a:buChar char="⚬"/>
            </a:pPr>
            <a:r>
              <a:rPr lang="en-US" sz="2421">
                <a:solidFill>
                  <a:srgbClr val="FFFFFF"/>
                </a:solidFill>
                <a:latin typeface="Montserrat"/>
              </a:rPr>
              <a:t>Rolls Royce (sub-tier) </a:t>
            </a:r>
          </a:p>
          <a:p>
            <a:pPr marL="1045796" lvl="2" indent="-348599">
              <a:lnSpc>
                <a:spcPts val="3390"/>
              </a:lnSpc>
              <a:buFont typeface="Arial"/>
              <a:buChar char="⚬"/>
            </a:pPr>
            <a:r>
              <a:rPr lang="en-US" sz="2421">
                <a:solidFill>
                  <a:srgbClr val="FFFFFF"/>
                </a:solidFill>
                <a:latin typeface="Montserrat"/>
              </a:rPr>
              <a:t>Safran (AMS 2300) </a:t>
            </a:r>
          </a:p>
          <a:p>
            <a:pPr marL="522898" lvl="1" indent="-261449">
              <a:lnSpc>
                <a:spcPts val="3390"/>
              </a:lnSpc>
              <a:buFont typeface="Arial"/>
              <a:buChar char="•"/>
            </a:pPr>
            <a:r>
              <a:rPr lang="en-US" sz="2421">
                <a:solidFill>
                  <a:srgbClr val="FFFFFF"/>
                </a:solidFill>
                <a:latin typeface="Montserrat"/>
              </a:rPr>
              <a:t>We pride ourselves on providing our customers with a quick turnaround and open communication with our customers to ensure that we meet, or exceed their needs every time. </a:t>
            </a:r>
          </a:p>
          <a:p>
            <a:pPr algn="ctr">
              <a:lnSpc>
                <a:spcPts val="3390"/>
              </a:lnSpc>
            </a:pPr>
            <a:endParaRPr lang="en-US" sz="2421">
              <a:solidFill>
                <a:srgbClr val="FFFFFF"/>
              </a:solidFill>
              <a:latin typeface="Montserrat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0" y="9958564"/>
            <a:ext cx="21190538" cy="1216842"/>
            <a:chOff x="0" y="0"/>
            <a:chExt cx="28254050" cy="1622456"/>
          </a:xfrm>
        </p:grpSpPr>
        <p:grpSp>
          <p:nvGrpSpPr>
            <p:cNvPr id="6" name="Group 6"/>
            <p:cNvGrpSpPr/>
            <p:nvPr/>
          </p:nvGrpSpPr>
          <p:grpSpPr>
            <a:xfrm rot="5400000">
              <a:off x="6368677" y="-6368677"/>
              <a:ext cx="1389672" cy="14127025"/>
              <a:chOff x="0" y="0"/>
              <a:chExt cx="274503" cy="2790523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 rot="5400000">
              <a:off x="6337218" y="-6167352"/>
              <a:ext cx="1452590" cy="14127025"/>
              <a:chOff x="0" y="0"/>
              <a:chExt cx="286931" cy="2790523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 rot="5400000">
              <a:off x="20495702" y="-6368677"/>
              <a:ext cx="1389672" cy="14127025"/>
              <a:chOff x="0" y="0"/>
              <a:chExt cx="274503" cy="2790523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 rot="5400000">
              <a:off x="20464243" y="-6167352"/>
              <a:ext cx="1452590" cy="14127025"/>
              <a:chOff x="0" y="0"/>
              <a:chExt cx="286931" cy="2790523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</p:grpSp>
      <p:grpSp>
        <p:nvGrpSpPr>
          <p:cNvPr id="18" name="Group 18"/>
          <p:cNvGrpSpPr/>
          <p:nvPr/>
        </p:nvGrpSpPr>
        <p:grpSpPr>
          <a:xfrm rot="-10800000">
            <a:off x="-382403" y="-946874"/>
            <a:ext cx="21190538" cy="1216842"/>
            <a:chOff x="0" y="0"/>
            <a:chExt cx="28254050" cy="1622456"/>
          </a:xfrm>
        </p:grpSpPr>
        <p:grpSp>
          <p:nvGrpSpPr>
            <p:cNvPr id="19" name="Group 19"/>
            <p:cNvGrpSpPr/>
            <p:nvPr/>
          </p:nvGrpSpPr>
          <p:grpSpPr>
            <a:xfrm rot="5400000">
              <a:off x="6368677" y="-6368677"/>
              <a:ext cx="1389672" cy="14127025"/>
              <a:chOff x="0" y="0"/>
              <a:chExt cx="274503" cy="2790523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 rot="5400000">
              <a:off x="6337218" y="-6167352"/>
              <a:ext cx="1452590" cy="14127025"/>
              <a:chOff x="0" y="0"/>
              <a:chExt cx="286931" cy="2790523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 rot="5400000">
              <a:off x="20495702" y="-6368677"/>
              <a:ext cx="1389672" cy="14127025"/>
              <a:chOff x="0" y="0"/>
              <a:chExt cx="274503" cy="2790523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 rot="5400000">
              <a:off x="20464243" y="-6167352"/>
              <a:ext cx="1452590" cy="14127025"/>
              <a:chOff x="0" y="0"/>
              <a:chExt cx="286931" cy="2790523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68633" y="160351"/>
            <a:ext cx="7632494" cy="2629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516"/>
              </a:lnSpc>
            </a:pPr>
            <a:r>
              <a:rPr lang="en-US" sz="15369" dirty="0">
                <a:solidFill>
                  <a:srgbClr val="700A19"/>
                </a:solidFill>
                <a:latin typeface="Six Caps"/>
              </a:rPr>
              <a:t>Mission Statement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2567995"/>
            <a:ext cx="16972379" cy="1462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Montserrat"/>
              </a:rPr>
              <a:t>Critical to our Mission is ensuring data integrity and ethical decision-making while focusing on the needs of our customers and team members. In doing so, we continue to be an elite, growth-oriented independent testing lab with an adaptive approach to materials analysis.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34056" y="3868476"/>
            <a:ext cx="4724319" cy="2629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516"/>
              </a:lnSpc>
            </a:pPr>
            <a:r>
              <a:rPr lang="en-US" sz="15369">
                <a:solidFill>
                  <a:srgbClr val="700A19"/>
                </a:solidFill>
                <a:latin typeface="Six Caps"/>
              </a:rPr>
              <a:t>Core Values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77368" y="6529735"/>
            <a:ext cx="7900609" cy="3041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3" lvl="1" indent="-26987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Montserrat"/>
              </a:rPr>
              <a:t>Open, Honest, and Effective Communication </a:t>
            </a:r>
          </a:p>
          <a:p>
            <a:pPr marL="539743" lvl="1" indent="-26987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Montserrat"/>
              </a:rPr>
              <a:t>Treating ALL with Respect </a:t>
            </a:r>
          </a:p>
          <a:p>
            <a:pPr marL="539743" lvl="1" indent="-26987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Montserrat"/>
              </a:rPr>
              <a:t>Building Trust and Working Together as a Team </a:t>
            </a:r>
          </a:p>
          <a:p>
            <a:pPr marL="539743" lvl="1" indent="-26987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Montserrat"/>
              </a:rPr>
              <a:t>Empowering Team Members </a:t>
            </a:r>
          </a:p>
          <a:p>
            <a:pPr marL="539743" lvl="1" indent="-26987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Montserrat"/>
              </a:rPr>
              <a:t>Raising the Bar and Achieving Excellence in everything that we do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962805" y="3938789"/>
            <a:ext cx="4724319" cy="2629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516"/>
              </a:lnSpc>
            </a:pPr>
            <a:r>
              <a:rPr lang="en-US" sz="15369">
                <a:solidFill>
                  <a:srgbClr val="700A19"/>
                </a:solidFill>
                <a:latin typeface="Six Caps"/>
              </a:rPr>
              <a:t>Vision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724297" y="6695010"/>
            <a:ext cx="5144353" cy="2646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9"/>
              </a:lnSpc>
            </a:pPr>
            <a:r>
              <a:rPr lang="en-US" sz="3799">
                <a:solidFill>
                  <a:srgbClr val="FFFFFF"/>
                </a:solidFill>
                <a:latin typeface="Montserrat"/>
              </a:rPr>
              <a:t>We aspire to partner with our clients to ensure a safer world for all. 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0" y="9958564"/>
            <a:ext cx="21190538" cy="1216842"/>
            <a:chOff x="0" y="0"/>
            <a:chExt cx="28254050" cy="1622456"/>
          </a:xfrm>
        </p:grpSpPr>
        <p:grpSp>
          <p:nvGrpSpPr>
            <p:cNvPr id="9" name="Group 9"/>
            <p:cNvGrpSpPr/>
            <p:nvPr/>
          </p:nvGrpSpPr>
          <p:grpSpPr>
            <a:xfrm rot="5400000">
              <a:off x="6368677" y="-6368677"/>
              <a:ext cx="1389672" cy="14127025"/>
              <a:chOff x="0" y="0"/>
              <a:chExt cx="274503" cy="2790523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 rot="5400000">
              <a:off x="6337218" y="-6167352"/>
              <a:ext cx="1452590" cy="14127025"/>
              <a:chOff x="0" y="0"/>
              <a:chExt cx="286931" cy="2790523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 rot="5400000">
              <a:off x="20495702" y="-6368677"/>
              <a:ext cx="1389672" cy="14127025"/>
              <a:chOff x="0" y="0"/>
              <a:chExt cx="274503" cy="2790523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 rot="5400000">
              <a:off x="20464243" y="-6167352"/>
              <a:ext cx="1452590" cy="14127025"/>
              <a:chOff x="0" y="0"/>
              <a:chExt cx="286931" cy="2790523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</p:grpSp>
      <p:grpSp>
        <p:nvGrpSpPr>
          <p:cNvPr id="21" name="Group 21"/>
          <p:cNvGrpSpPr/>
          <p:nvPr/>
        </p:nvGrpSpPr>
        <p:grpSpPr>
          <a:xfrm rot="-10800000">
            <a:off x="-382403" y="-946874"/>
            <a:ext cx="21190538" cy="1216842"/>
            <a:chOff x="0" y="0"/>
            <a:chExt cx="28254050" cy="1622456"/>
          </a:xfrm>
        </p:grpSpPr>
        <p:grpSp>
          <p:nvGrpSpPr>
            <p:cNvPr id="22" name="Group 22"/>
            <p:cNvGrpSpPr/>
            <p:nvPr/>
          </p:nvGrpSpPr>
          <p:grpSpPr>
            <a:xfrm rot="5400000">
              <a:off x="6368677" y="-6368677"/>
              <a:ext cx="1389672" cy="14127025"/>
              <a:chOff x="0" y="0"/>
              <a:chExt cx="274503" cy="2790523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 rot="5400000">
              <a:off x="6337218" y="-6167352"/>
              <a:ext cx="1452590" cy="14127025"/>
              <a:chOff x="0" y="0"/>
              <a:chExt cx="286931" cy="2790523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 rot="5400000">
              <a:off x="20495702" y="-6368677"/>
              <a:ext cx="1389672" cy="14127025"/>
              <a:chOff x="0" y="0"/>
              <a:chExt cx="274503" cy="2790523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 rot="5400000">
              <a:off x="20464243" y="-6167352"/>
              <a:ext cx="1452590" cy="14127025"/>
              <a:chOff x="0" y="0"/>
              <a:chExt cx="286931" cy="2790523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87761" y="15514"/>
            <a:ext cx="11224650" cy="10421646"/>
            <a:chOff x="0" y="0"/>
            <a:chExt cx="2956286" cy="27447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56286" cy="2744796"/>
            </a:xfrm>
            <a:custGeom>
              <a:avLst/>
              <a:gdLst/>
              <a:ahLst/>
              <a:cxnLst/>
              <a:rect l="l" t="t" r="r" b="b"/>
              <a:pathLst>
                <a:path w="2956286" h="2744796">
                  <a:moveTo>
                    <a:pt x="0" y="0"/>
                  </a:moveTo>
                  <a:lnTo>
                    <a:pt x="2956286" y="0"/>
                  </a:lnTo>
                  <a:lnTo>
                    <a:pt x="2956286" y="2744796"/>
                  </a:lnTo>
                  <a:lnTo>
                    <a:pt x="0" y="2744796"/>
                  </a:lnTo>
                  <a:close/>
                </a:path>
              </a:pathLst>
            </a:custGeom>
            <a:solidFill>
              <a:srgbClr val="DFDEE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319418" y="-158109"/>
            <a:ext cx="1089442" cy="10595269"/>
            <a:chOff x="0" y="0"/>
            <a:chExt cx="286931" cy="279052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6931" cy="2790523"/>
            </a:xfrm>
            <a:custGeom>
              <a:avLst/>
              <a:gdLst/>
              <a:ahLst/>
              <a:cxnLst/>
              <a:rect l="l" t="t" r="r" b="b"/>
              <a:pathLst>
                <a:path w="286931" h="2790523">
                  <a:moveTo>
                    <a:pt x="0" y="0"/>
                  </a:moveTo>
                  <a:lnTo>
                    <a:pt x="286931" y="0"/>
                  </a:lnTo>
                  <a:lnTo>
                    <a:pt x="286931" y="2790523"/>
                  </a:lnTo>
                  <a:lnTo>
                    <a:pt x="0" y="2790523"/>
                  </a:lnTo>
                  <a:close/>
                </a:path>
              </a:pathLst>
            </a:custGeom>
            <a:solidFill>
              <a:srgbClr val="700A1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8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-2259317" y="451289"/>
            <a:ext cx="12038162" cy="5353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516"/>
              </a:lnSpc>
            </a:pPr>
            <a:r>
              <a:rPr lang="en-US" sz="15369" dirty="0">
                <a:solidFill>
                  <a:srgbClr val="700A19"/>
                </a:solidFill>
                <a:latin typeface="Six Caps"/>
              </a:rPr>
              <a:t>Community </a:t>
            </a:r>
          </a:p>
          <a:p>
            <a:pPr algn="ctr">
              <a:lnSpc>
                <a:spcPts val="21516"/>
              </a:lnSpc>
            </a:pPr>
            <a:r>
              <a:rPr lang="en-US" sz="15369" dirty="0">
                <a:solidFill>
                  <a:srgbClr val="700A19"/>
                </a:solidFill>
                <a:latin typeface="Six Caps"/>
              </a:rPr>
              <a:t>Involvement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66580" y="6353812"/>
            <a:ext cx="6386367" cy="2601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27"/>
              </a:lnSpc>
            </a:pPr>
            <a:r>
              <a:rPr lang="en-US" sz="2947">
                <a:solidFill>
                  <a:srgbClr val="FFFFFF"/>
                </a:solidFill>
                <a:latin typeface="Montserrat"/>
              </a:rPr>
              <a:t>**Contributions and donations are based on team member suggestions and/or organizations that impact our local communities and neighborhoods</a:t>
            </a:r>
          </a:p>
        </p:txBody>
      </p:sp>
      <p:sp>
        <p:nvSpPr>
          <p:cNvPr id="10" name="Freeform 10"/>
          <p:cNvSpPr/>
          <p:nvPr/>
        </p:nvSpPr>
        <p:spPr>
          <a:xfrm>
            <a:off x="8862469" y="3009233"/>
            <a:ext cx="2720094" cy="2658922"/>
          </a:xfrm>
          <a:custGeom>
            <a:avLst/>
            <a:gdLst/>
            <a:ahLst/>
            <a:cxnLst/>
            <a:rect l="l" t="t" r="r" b="b"/>
            <a:pathLst>
              <a:path w="2720094" h="2658922">
                <a:moveTo>
                  <a:pt x="0" y="0"/>
                </a:moveTo>
                <a:lnTo>
                  <a:pt x="2720094" y="0"/>
                </a:lnTo>
                <a:lnTo>
                  <a:pt x="2720094" y="2658922"/>
                </a:lnTo>
                <a:lnTo>
                  <a:pt x="0" y="26589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300176">
            <a:off x="11952101" y="2901711"/>
            <a:ext cx="2332783" cy="2797940"/>
          </a:xfrm>
          <a:custGeom>
            <a:avLst/>
            <a:gdLst/>
            <a:ahLst/>
            <a:cxnLst/>
            <a:rect l="l" t="t" r="r" b="b"/>
            <a:pathLst>
              <a:path w="2332783" h="2797940">
                <a:moveTo>
                  <a:pt x="0" y="0"/>
                </a:moveTo>
                <a:lnTo>
                  <a:pt x="2332782" y="0"/>
                </a:lnTo>
                <a:lnTo>
                  <a:pt x="2332782" y="2797941"/>
                </a:lnTo>
                <a:lnTo>
                  <a:pt x="0" y="27979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8667160" y="7594902"/>
            <a:ext cx="4964873" cy="2210102"/>
          </a:xfrm>
          <a:custGeom>
            <a:avLst/>
            <a:gdLst/>
            <a:ahLst/>
            <a:cxnLst/>
            <a:rect l="l" t="t" r="r" b="b"/>
            <a:pathLst>
              <a:path w="4964873" h="2210102">
                <a:moveTo>
                  <a:pt x="0" y="0"/>
                </a:moveTo>
                <a:lnTo>
                  <a:pt x="4964873" y="0"/>
                </a:lnTo>
                <a:lnTo>
                  <a:pt x="4964873" y="2210102"/>
                </a:lnTo>
                <a:lnTo>
                  <a:pt x="0" y="22101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3784433" y="8056343"/>
            <a:ext cx="4037191" cy="1798232"/>
          </a:xfrm>
          <a:custGeom>
            <a:avLst/>
            <a:gdLst/>
            <a:ahLst/>
            <a:cxnLst/>
            <a:rect l="l" t="t" r="r" b="b"/>
            <a:pathLst>
              <a:path w="4037191" h="1798232">
                <a:moveTo>
                  <a:pt x="0" y="0"/>
                </a:moveTo>
                <a:lnTo>
                  <a:pt x="4037191" y="0"/>
                </a:lnTo>
                <a:lnTo>
                  <a:pt x="4037191" y="1798233"/>
                </a:lnTo>
                <a:lnTo>
                  <a:pt x="0" y="17982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5860027" y="515969"/>
            <a:ext cx="2214142" cy="2186465"/>
          </a:xfrm>
          <a:custGeom>
            <a:avLst/>
            <a:gdLst/>
            <a:ahLst/>
            <a:cxnLst/>
            <a:rect l="l" t="t" r="r" b="b"/>
            <a:pathLst>
              <a:path w="2214142" h="2186465">
                <a:moveTo>
                  <a:pt x="0" y="0"/>
                </a:moveTo>
                <a:lnTo>
                  <a:pt x="2214142" y="0"/>
                </a:lnTo>
                <a:lnTo>
                  <a:pt x="2214142" y="2186465"/>
                </a:lnTo>
                <a:lnTo>
                  <a:pt x="0" y="21864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2903053" y="5333718"/>
            <a:ext cx="5580835" cy="2971795"/>
          </a:xfrm>
          <a:custGeom>
            <a:avLst/>
            <a:gdLst/>
            <a:ahLst/>
            <a:cxnLst/>
            <a:rect l="l" t="t" r="r" b="b"/>
            <a:pathLst>
              <a:path w="5580835" h="2971795">
                <a:moveTo>
                  <a:pt x="0" y="0"/>
                </a:moveTo>
                <a:lnTo>
                  <a:pt x="5580835" y="0"/>
                </a:lnTo>
                <a:lnTo>
                  <a:pt x="5580835" y="2971795"/>
                </a:lnTo>
                <a:lnTo>
                  <a:pt x="0" y="297179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8931927" y="424888"/>
            <a:ext cx="3238702" cy="2437124"/>
          </a:xfrm>
          <a:custGeom>
            <a:avLst/>
            <a:gdLst/>
            <a:ahLst/>
            <a:cxnLst/>
            <a:rect l="l" t="t" r="r" b="b"/>
            <a:pathLst>
              <a:path w="3238702" h="2437124">
                <a:moveTo>
                  <a:pt x="0" y="0"/>
                </a:moveTo>
                <a:lnTo>
                  <a:pt x="3238702" y="0"/>
                </a:lnTo>
                <a:lnTo>
                  <a:pt x="3238702" y="2437124"/>
                </a:lnTo>
                <a:lnTo>
                  <a:pt x="0" y="24371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8624803" y="6005105"/>
            <a:ext cx="4616841" cy="1568574"/>
          </a:xfrm>
          <a:custGeom>
            <a:avLst/>
            <a:gdLst/>
            <a:ahLst/>
            <a:cxnLst/>
            <a:rect l="l" t="t" r="r" b="b"/>
            <a:pathLst>
              <a:path w="4616841" h="1568574">
                <a:moveTo>
                  <a:pt x="0" y="0"/>
                </a:moveTo>
                <a:lnTo>
                  <a:pt x="4616841" y="0"/>
                </a:lnTo>
                <a:lnTo>
                  <a:pt x="4616841" y="1568574"/>
                </a:lnTo>
                <a:lnTo>
                  <a:pt x="0" y="156857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6181" t="-53557" r="-7726" b="-6562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2204406" y="393086"/>
            <a:ext cx="3361253" cy="2520940"/>
          </a:xfrm>
          <a:custGeom>
            <a:avLst/>
            <a:gdLst/>
            <a:ahLst/>
            <a:cxnLst/>
            <a:rect l="l" t="t" r="r" b="b"/>
            <a:pathLst>
              <a:path w="3361253" h="2520940">
                <a:moveTo>
                  <a:pt x="0" y="0"/>
                </a:moveTo>
                <a:lnTo>
                  <a:pt x="3361253" y="0"/>
                </a:lnTo>
                <a:lnTo>
                  <a:pt x="3361253" y="2520939"/>
                </a:lnTo>
                <a:lnTo>
                  <a:pt x="0" y="252093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351998">
            <a:off x="14341271" y="3030073"/>
            <a:ext cx="4056542" cy="2702671"/>
          </a:xfrm>
          <a:custGeom>
            <a:avLst/>
            <a:gdLst/>
            <a:ahLst/>
            <a:cxnLst/>
            <a:rect l="l" t="t" r="r" b="b"/>
            <a:pathLst>
              <a:path w="4056542" h="2702671">
                <a:moveTo>
                  <a:pt x="0" y="0"/>
                </a:moveTo>
                <a:lnTo>
                  <a:pt x="4056542" y="0"/>
                </a:lnTo>
                <a:lnTo>
                  <a:pt x="4056542" y="2702671"/>
                </a:lnTo>
                <a:lnTo>
                  <a:pt x="0" y="270267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20"/>
          <p:cNvGrpSpPr/>
          <p:nvPr/>
        </p:nvGrpSpPr>
        <p:grpSpPr>
          <a:xfrm>
            <a:off x="7471818" y="-5709"/>
            <a:ext cx="1089442" cy="10595269"/>
            <a:chOff x="0" y="0"/>
            <a:chExt cx="286931" cy="279052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86931" cy="2790523"/>
            </a:xfrm>
            <a:custGeom>
              <a:avLst/>
              <a:gdLst/>
              <a:ahLst/>
              <a:cxnLst/>
              <a:rect l="l" t="t" r="r" b="b"/>
              <a:pathLst>
                <a:path w="286931" h="2790523">
                  <a:moveTo>
                    <a:pt x="0" y="0"/>
                  </a:moveTo>
                  <a:lnTo>
                    <a:pt x="286931" y="0"/>
                  </a:lnTo>
                  <a:lnTo>
                    <a:pt x="286931" y="2790523"/>
                  </a:lnTo>
                  <a:lnTo>
                    <a:pt x="0" y="27905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8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0" y="9958564"/>
            <a:ext cx="21190538" cy="1216842"/>
            <a:chOff x="0" y="0"/>
            <a:chExt cx="28254050" cy="1622456"/>
          </a:xfrm>
        </p:grpSpPr>
        <p:grpSp>
          <p:nvGrpSpPr>
            <p:cNvPr id="24" name="Group 24"/>
            <p:cNvGrpSpPr/>
            <p:nvPr/>
          </p:nvGrpSpPr>
          <p:grpSpPr>
            <a:xfrm rot="5400000">
              <a:off x="6368677" y="-6368677"/>
              <a:ext cx="1389672" cy="14127025"/>
              <a:chOff x="0" y="0"/>
              <a:chExt cx="274503" cy="2790523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 rot="5400000">
              <a:off x="6337218" y="-6167352"/>
              <a:ext cx="1452590" cy="14127025"/>
              <a:chOff x="0" y="0"/>
              <a:chExt cx="286931" cy="2790523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 rot="5400000">
              <a:off x="20495702" y="-6368677"/>
              <a:ext cx="1389672" cy="14127025"/>
              <a:chOff x="0" y="0"/>
              <a:chExt cx="274503" cy="2790523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 rot="5400000">
              <a:off x="20464243" y="-6167352"/>
              <a:ext cx="1452590" cy="14127025"/>
              <a:chOff x="0" y="0"/>
              <a:chExt cx="286931" cy="2790523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</p:grpSp>
      <p:grpSp>
        <p:nvGrpSpPr>
          <p:cNvPr id="36" name="Group 36"/>
          <p:cNvGrpSpPr/>
          <p:nvPr/>
        </p:nvGrpSpPr>
        <p:grpSpPr>
          <a:xfrm rot="-10800000">
            <a:off x="-382403" y="-946874"/>
            <a:ext cx="21190538" cy="1216842"/>
            <a:chOff x="0" y="0"/>
            <a:chExt cx="28254050" cy="1622456"/>
          </a:xfrm>
        </p:grpSpPr>
        <p:grpSp>
          <p:nvGrpSpPr>
            <p:cNvPr id="37" name="Group 37"/>
            <p:cNvGrpSpPr/>
            <p:nvPr/>
          </p:nvGrpSpPr>
          <p:grpSpPr>
            <a:xfrm rot="5400000">
              <a:off x="6368677" y="-6368677"/>
              <a:ext cx="1389672" cy="14127025"/>
              <a:chOff x="0" y="0"/>
              <a:chExt cx="274503" cy="2790523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TextBox 39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40" name="Group 40"/>
            <p:cNvGrpSpPr/>
            <p:nvPr/>
          </p:nvGrpSpPr>
          <p:grpSpPr>
            <a:xfrm rot="5400000">
              <a:off x="6337218" y="-6167352"/>
              <a:ext cx="1452590" cy="14127025"/>
              <a:chOff x="0" y="0"/>
              <a:chExt cx="286931" cy="2790523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TextBox 42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43" name="Group 43"/>
            <p:cNvGrpSpPr/>
            <p:nvPr/>
          </p:nvGrpSpPr>
          <p:grpSpPr>
            <a:xfrm rot="5400000">
              <a:off x="20495702" y="-6368677"/>
              <a:ext cx="1389672" cy="14127025"/>
              <a:chOff x="0" y="0"/>
              <a:chExt cx="274503" cy="2790523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TextBox 45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46" name="Group 46"/>
            <p:cNvGrpSpPr/>
            <p:nvPr/>
          </p:nvGrpSpPr>
          <p:grpSpPr>
            <a:xfrm rot="5400000">
              <a:off x="20464243" y="-6167352"/>
              <a:ext cx="1452590" cy="14127025"/>
              <a:chOff x="0" y="0"/>
              <a:chExt cx="286931" cy="2790523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TextBox 48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22908"/>
            <a:ext cx="4404288" cy="3303216"/>
          </a:xfrm>
          <a:custGeom>
            <a:avLst/>
            <a:gdLst/>
            <a:ahLst/>
            <a:cxnLst/>
            <a:rect l="l" t="t" r="r" b="b"/>
            <a:pathLst>
              <a:path w="4404288" h="3303216">
                <a:moveTo>
                  <a:pt x="0" y="0"/>
                </a:moveTo>
                <a:lnTo>
                  <a:pt x="4404288" y="0"/>
                </a:lnTo>
                <a:lnTo>
                  <a:pt x="4404288" y="3303216"/>
                </a:lnTo>
                <a:lnTo>
                  <a:pt x="0" y="33032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404288" y="0"/>
            <a:ext cx="4529296" cy="2680308"/>
          </a:xfrm>
          <a:custGeom>
            <a:avLst/>
            <a:gdLst/>
            <a:ahLst/>
            <a:cxnLst/>
            <a:rect l="l" t="t" r="r" b="b"/>
            <a:pathLst>
              <a:path w="4529296" h="2680308">
                <a:moveTo>
                  <a:pt x="0" y="0"/>
                </a:moveTo>
                <a:lnTo>
                  <a:pt x="4529297" y="0"/>
                </a:lnTo>
                <a:lnTo>
                  <a:pt x="4529297" y="2680308"/>
                </a:lnTo>
                <a:lnTo>
                  <a:pt x="0" y="26803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67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933585" y="0"/>
            <a:ext cx="4223721" cy="2680308"/>
          </a:xfrm>
          <a:custGeom>
            <a:avLst/>
            <a:gdLst/>
            <a:ahLst/>
            <a:cxnLst/>
            <a:rect l="l" t="t" r="r" b="b"/>
            <a:pathLst>
              <a:path w="4223721" h="2680308">
                <a:moveTo>
                  <a:pt x="0" y="0"/>
                </a:moveTo>
                <a:lnTo>
                  <a:pt x="4223721" y="0"/>
                </a:lnTo>
                <a:lnTo>
                  <a:pt x="4223721" y="2680308"/>
                </a:lnTo>
                <a:lnTo>
                  <a:pt x="0" y="26803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818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157306" y="0"/>
            <a:ext cx="5130694" cy="2680308"/>
          </a:xfrm>
          <a:custGeom>
            <a:avLst/>
            <a:gdLst/>
            <a:ahLst/>
            <a:cxnLst/>
            <a:rect l="l" t="t" r="r" b="b"/>
            <a:pathLst>
              <a:path w="5130694" h="2680308">
                <a:moveTo>
                  <a:pt x="0" y="0"/>
                </a:moveTo>
                <a:lnTo>
                  <a:pt x="5130694" y="0"/>
                </a:lnTo>
                <a:lnTo>
                  <a:pt x="5130694" y="2680308"/>
                </a:lnTo>
                <a:lnTo>
                  <a:pt x="0" y="26803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0204" b="-2336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503458" y="2469041"/>
            <a:ext cx="3759170" cy="75532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0373"/>
              </a:lnSpc>
            </a:pPr>
            <a:r>
              <a:rPr lang="en-US" sz="14552" dirty="0">
                <a:solidFill>
                  <a:srgbClr val="700A19"/>
                </a:solidFill>
                <a:latin typeface="Six Caps"/>
              </a:rPr>
              <a:t>pes staff </a:t>
            </a:r>
          </a:p>
          <a:p>
            <a:pPr>
              <a:lnSpc>
                <a:spcPts val="20373"/>
              </a:lnSpc>
            </a:pPr>
            <a:r>
              <a:rPr lang="en-US" sz="14552" dirty="0">
                <a:solidFill>
                  <a:srgbClr val="700A19"/>
                </a:solidFill>
                <a:latin typeface="Six Caps"/>
              </a:rPr>
              <a:t> and</a:t>
            </a:r>
          </a:p>
          <a:p>
            <a:pPr>
              <a:lnSpc>
                <a:spcPts val="20373"/>
              </a:lnSpc>
            </a:pPr>
            <a:r>
              <a:rPr lang="en-US" sz="14552" dirty="0">
                <a:solidFill>
                  <a:srgbClr val="700A19"/>
                </a:solidFill>
                <a:latin typeface="Six Caps"/>
              </a:rPr>
              <a:t>Experience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288559" y="3427266"/>
            <a:ext cx="13825473" cy="6108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3" lvl="1" indent="-269871">
              <a:lnSpc>
                <a:spcPts val="3499"/>
              </a:lnSpc>
              <a:buFont typeface="Arial"/>
              <a:buChar char="•"/>
            </a:pPr>
            <a:r>
              <a:rPr lang="en-US" sz="2499" dirty="0">
                <a:solidFill>
                  <a:srgbClr val="FFFFFF"/>
                </a:solidFill>
                <a:latin typeface="Montserrat"/>
              </a:rPr>
              <a:t>Expertise in machining, testing, and characterization of a wide variety of materials including, but not limited to: </a:t>
            </a:r>
          </a:p>
          <a:p>
            <a:pPr marL="1079486" lvl="2" indent="-359829">
              <a:lnSpc>
                <a:spcPts val="3499"/>
              </a:lnSpc>
              <a:buFont typeface="Arial"/>
              <a:buChar char="⚬"/>
            </a:pPr>
            <a:r>
              <a:rPr lang="en-US" sz="2499" dirty="0">
                <a:solidFill>
                  <a:srgbClr val="FFFFFF"/>
                </a:solidFill>
                <a:latin typeface="Montserrat"/>
              </a:rPr>
              <a:t>Carbon Steels </a:t>
            </a:r>
          </a:p>
          <a:p>
            <a:pPr marL="1079486" lvl="2" indent="-359829">
              <a:lnSpc>
                <a:spcPts val="3499"/>
              </a:lnSpc>
              <a:buFont typeface="Arial"/>
              <a:buChar char="⚬"/>
            </a:pPr>
            <a:r>
              <a:rPr lang="en-US" sz="2499" dirty="0">
                <a:solidFill>
                  <a:srgbClr val="FFFFFF"/>
                </a:solidFill>
                <a:latin typeface="Montserrat"/>
              </a:rPr>
              <a:t>Stainless Steels</a:t>
            </a:r>
          </a:p>
          <a:p>
            <a:pPr marL="1079486" lvl="2" indent="-359829">
              <a:lnSpc>
                <a:spcPts val="3499"/>
              </a:lnSpc>
              <a:buFont typeface="Arial"/>
              <a:buChar char="⚬"/>
            </a:pPr>
            <a:r>
              <a:rPr lang="en-US" sz="2499" dirty="0">
                <a:solidFill>
                  <a:srgbClr val="FFFFFF"/>
                </a:solidFill>
                <a:latin typeface="Montserrat"/>
              </a:rPr>
              <a:t>Nickel Alloys </a:t>
            </a:r>
          </a:p>
          <a:p>
            <a:pPr marL="1079486" lvl="2" indent="-359829">
              <a:lnSpc>
                <a:spcPts val="3499"/>
              </a:lnSpc>
              <a:buFont typeface="Arial"/>
              <a:buChar char="⚬"/>
            </a:pPr>
            <a:r>
              <a:rPr lang="en-US" sz="2499" dirty="0">
                <a:solidFill>
                  <a:srgbClr val="FFFFFF"/>
                </a:solidFill>
                <a:latin typeface="Montserrat"/>
              </a:rPr>
              <a:t>Titanium and Titanium Alloys </a:t>
            </a:r>
          </a:p>
          <a:p>
            <a:pPr marL="1079486" lvl="2" indent="-359829">
              <a:lnSpc>
                <a:spcPts val="3499"/>
              </a:lnSpc>
              <a:buFont typeface="Arial"/>
              <a:buChar char="⚬"/>
            </a:pPr>
            <a:r>
              <a:rPr lang="en-US" sz="2499" dirty="0">
                <a:solidFill>
                  <a:srgbClr val="FFFFFF"/>
                </a:solidFill>
                <a:latin typeface="Montserrat"/>
              </a:rPr>
              <a:t>Aluminum Alloys </a:t>
            </a:r>
          </a:p>
          <a:p>
            <a:pPr marL="1079486" lvl="2" indent="-359829">
              <a:lnSpc>
                <a:spcPts val="3499"/>
              </a:lnSpc>
              <a:buFont typeface="Arial"/>
              <a:buChar char="⚬"/>
            </a:pPr>
            <a:r>
              <a:rPr lang="en-US" sz="2499" dirty="0">
                <a:solidFill>
                  <a:srgbClr val="FFFFFF"/>
                </a:solidFill>
                <a:latin typeface="Montserrat"/>
              </a:rPr>
              <a:t>Brass and other Copper-Based Alloys </a:t>
            </a:r>
          </a:p>
          <a:p>
            <a:pPr marL="1079486" lvl="2" indent="-359829">
              <a:lnSpc>
                <a:spcPts val="3499"/>
              </a:lnSpc>
              <a:buFont typeface="Arial"/>
              <a:buChar char="⚬"/>
            </a:pPr>
            <a:r>
              <a:rPr lang="en-US" sz="2499" dirty="0">
                <a:solidFill>
                  <a:srgbClr val="FFFFFF"/>
                </a:solidFill>
                <a:latin typeface="Montserrat"/>
              </a:rPr>
              <a:t>Carbide Materials </a:t>
            </a:r>
          </a:p>
          <a:p>
            <a:pPr marL="1079486" lvl="2" indent="-359829">
              <a:lnSpc>
                <a:spcPts val="3499"/>
              </a:lnSpc>
              <a:buFont typeface="Arial"/>
              <a:buChar char="⚬"/>
            </a:pPr>
            <a:r>
              <a:rPr lang="en-US" sz="2499" dirty="0">
                <a:solidFill>
                  <a:srgbClr val="FFFFFF"/>
                </a:solidFill>
                <a:latin typeface="Montserrat"/>
              </a:rPr>
              <a:t>Additive Manufacturing (AM) </a:t>
            </a:r>
          </a:p>
          <a:p>
            <a:pPr marL="539743" lvl="1" indent="-269871">
              <a:lnSpc>
                <a:spcPts val="3499"/>
              </a:lnSpc>
              <a:buFont typeface="Arial"/>
              <a:buChar char="•"/>
            </a:pPr>
            <a:r>
              <a:rPr lang="en-US" sz="2499" dirty="0">
                <a:solidFill>
                  <a:srgbClr val="FFFFFF"/>
                </a:solidFill>
                <a:latin typeface="Montserrat"/>
              </a:rPr>
              <a:t>Full failure analysis capabilities and consulting services </a:t>
            </a:r>
          </a:p>
          <a:p>
            <a:pPr marL="539743" lvl="1" indent="-269871">
              <a:lnSpc>
                <a:spcPts val="3499"/>
              </a:lnSpc>
              <a:buFont typeface="Arial"/>
              <a:buChar char="•"/>
            </a:pPr>
            <a:r>
              <a:rPr lang="en-US" sz="2499" dirty="0">
                <a:solidFill>
                  <a:srgbClr val="FFFFFF"/>
                </a:solidFill>
                <a:latin typeface="Montserrat"/>
              </a:rPr>
              <a:t>Staff industrial experience in: </a:t>
            </a:r>
          </a:p>
          <a:p>
            <a:pPr marL="1079486" lvl="2" indent="-359829">
              <a:lnSpc>
                <a:spcPts val="3499"/>
              </a:lnSpc>
              <a:buFont typeface="Arial"/>
              <a:buChar char="⚬"/>
            </a:pPr>
            <a:r>
              <a:rPr lang="en-US" sz="2499" dirty="0">
                <a:solidFill>
                  <a:srgbClr val="FFFFFF"/>
                </a:solidFill>
                <a:latin typeface="Montserrat"/>
              </a:rPr>
              <a:t>Steelmaking, Power Generation, Aerospace, Naval Nuclear, Heavy Equipment Manufacturing, Welding/Weld Qualification, and Material Testing 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0" y="9958564"/>
            <a:ext cx="21190538" cy="1216842"/>
            <a:chOff x="0" y="0"/>
            <a:chExt cx="28254050" cy="1622456"/>
          </a:xfrm>
        </p:grpSpPr>
        <p:grpSp>
          <p:nvGrpSpPr>
            <p:cNvPr id="9" name="Group 9"/>
            <p:cNvGrpSpPr/>
            <p:nvPr/>
          </p:nvGrpSpPr>
          <p:grpSpPr>
            <a:xfrm rot="5400000">
              <a:off x="6368677" y="-6368677"/>
              <a:ext cx="1389672" cy="14127025"/>
              <a:chOff x="0" y="0"/>
              <a:chExt cx="274503" cy="2790523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 rot="5400000">
              <a:off x="6337218" y="-6167352"/>
              <a:ext cx="1452590" cy="14127025"/>
              <a:chOff x="0" y="0"/>
              <a:chExt cx="286931" cy="2790523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 rot="5400000">
              <a:off x="20495702" y="-6368677"/>
              <a:ext cx="1389672" cy="14127025"/>
              <a:chOff x="0" y="0"/>
              <a:chExt cx="274503" cy="2790523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 rot="5400000">
              <a:off x="20464243" y="-6167352"/>
              <a:ext cx="1452590" cy="14127025"/>
              <a:chOff x="0" y="0"/>
              <a:chExt cx="286931" cy="2790523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</p:grpSp>
      <p:grpSp>
        <p:nvGrpSpPr>
          <p:cNvPr id="21" name="Group 21"/>
          <p:cNvGrpSpPr/>
          <p:nvPr/>
        </p:nvGrpSpPr>
        <p:grpSpPr>
          <a:xfrm rot="-10800000">
            <a:off x="-382403" y="-946874"/>
            <a:ext cx="21190538" cy="1216842"/>
            <a:chOff x="0" y="0"/>
            <a:chExt cx="28254050" cy="1622456"/>
          </a:xfrm>
        </p:grpSpPr>
        <p:grpSp>
          <p:nvGrpSpPr>
            <p:cNvPr id="22" name="Group 22"/>
            <p:cNvGrpSpPr/>
            <p:nvPr/>
          </p:nvGrpSpPr>
          <p:grpSpPr>
            <a:xfrm rot="5400000">
              <a:off x="6368677" y="-6368677"/>
              <a:ext cx="1389672" cy="14127025"/>
              <a:chOff x="0" y="0"/>
              <a:chExt cx="274503" cy="2790523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 rot="5400000">
              <a:off x="6337218" y="-6167352"/>
              <a:ext cx="1452590" cy="14127025"/>
              <a:chOff x="0" y="0"/>
              <a:chExt cx="286931" cy="2790523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 rot="5400000">
              <a:off x="20495702" y="-6368677"/>
              <a:ext cx="1389672" cy="14127025"/>
              <a:chOff x="0" y="0"/>
              <a:chExt cx="274503" cy="2790523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 rot="5400000">
              <a:off x="20464243" y="-6167352"/>
              <a:ext cx="1452590" cy="14127025"/>
              <a:chOff x="0" y="0"/>
              <a:chExt cx="286931" cy="2790523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9864" y="1166886"/>
            <a:ext cx="16802223" cy="8728482"/>
            <a:chOff x="0" y="0"/>
            <a:chExt cx="4425277" cy="22988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25277" cy="2298859"/>
            </a:xfrm>
            <a:custGeom>
              <a:avLst/>
              <a:gdLst/>
              <a:ahLst/>
              <a:cxnLst/>
              <a:rect l="l" t="t" r="r" b="b"/>
              <a:pathLst>
                <a:path w="4425277" h="2298859">
                  <a:moveTo>
                    <a:pt x="0" y="0"/>
                  </a:moveTo>
                  <a:lnTo>
                    <a:pt x="4425277" y="0"/>
                  </a:lnTo>
                  <a:lnTo>
                    <a:pt x="4425277" y="2298859"/>
                  </a:lnTo>
                  <a:lnTo>
                    <a:pt x="0" y="2298859"/>
                  </a:lnTo>
                  <a:close/>
                </a:path>
              </a:pathLst>
            </a:custGeom>
            <a:solidFill>
              <a:srgbClr val="9B9B9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8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384430" y="2463700"/>
            <a:ext cx="3494099" cy="4946655"/>
          </a:xfrm>
          <a:custGeom>
            <a:avLst/>
            <a:gdLst/>
            <a:ahLst/>
            <a:cxnLst/>
            <a:rect l="l" t="t" r="r" b="b"/>
            <a:pathLst>
              <a:path w="3494099" h="4946655">
                <a:moveTo>
                  <a:pt x="0" y="0"/>
                </a:moveTo>
                <a:lnTo>
                  <a:pt x="3494099" y="0"/>
                </a:lnTo>
                <a:lnTo>
                  <a:pt x="3494099" y="4946655"/>
                </a:lnTo>
                <a:lnTo>
                  <a:pt x="0" y="49466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607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9384430" y="7410355"/>
            <a:ext cx="7412510" cy="2207154"/>
          </a:xfrm>
          <a:custGeom>
            <a:avLst/>
            <a:gdLst/>
            <a:ahLst/>
            <a:cxnLst/>
            <a:rect l="l" t="t" r="r" b="b"/>
            <a:pathLst>
              <a:path w="7412510" h="2207154">
                <a:moveTo>
                  <a:pt x="0" y="0"/>
                </a:moveTo>
                <a:lnTo>
                  <a:pt x="7412510" y="0"/>
                </a:lnTo>
                <a:lnTo>
                  <a:pt x="7412510" y="2207154"/>
                </a:lnTo>
                <a:lnTo>
                  <a:pt x="0" y="22071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973" b="-59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878529" y="2463700"/>
            <a:ext cx="3918411" cy="4946655"/>
          </a:xfrm>
          <a:custGeom>
            <a:avLst/>
            <a:gdLst/>
            <a:ahLst/>
            <a:cxnLst/>
            <a:rect l="l" t="t" r="r" b="b"/>
            <a:pathLst>
              <a:path w="3918411" h="4946655">
                <a:moveTo>
                  <a:pt x="0" y="0"/>
                </a:moveTo>
                <a:lnTo>
                  <a:pt x="3918411" y="0"/>
                </a:lnTo>
                <a:lnTo>
                  <a:pt x="3918411" y="4946655"/>
                </a:lnTo>
                <a:lnTo>
                  <a:pt x="0" y="49466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4533" r="-2482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2398472" y="45699"/>
            <a:ext cx="13145005" cy="2629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516"/>
              </a:lnSpc>
            </a:pPr>
            <a:r>
              <a:rPr lang="en-US" sz="15369" dirty="0">
                <a:solidFill>
                  <a:srgbClr val="700A19"/>
                </a:solidFill>
                <a:latin typeface="Six Caps"/>
              </a:rPr>
              <a:t>Machining Capabilities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29840" y="2601825"/>
            <a:ext cx="7603996" cy="6669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32396" lvl="1" indent="-316198">
              <a:lnSpc>
                <a:spcPts val="4100"/>
              </a:lnSpc>
              <a:buFont typeface="Arial"/>
              <a:buChar char="•"/>
            </a:pPr>
            <a:r>
              <a:rPr lang="en-US" sz="2929">
                <a:solidFill>
                  <a:srgbClr val="000000"/>
                </a:solidFill>
                <a:latin typeface="Montserrat Bold"/>
              </a:rPr>
              <a:t>Saw Cutting and Sectioning </a:t>
            </a:r>
          </a:p>
          <a:p>
            <a:pPr marL="632396" lvl="1" indent="-316198">
              <a:lnSpc>
                <a:spcPts val="4100"/>
              </a:lnSpc>
              <a:buFont typeface="Arial"/>
              <a:buChar char="•"/>
            </a:pPr>
            <a:r>
              <a:rPr lang="en-US" sz="2929">
                <a:solidFill>
                  <a:srgbClr val="000000"/>
                </a:solidFill>
                <a:latin typeface="Montserrat Bold"/>
              </a:rPr>
              <a:t>Specimen Final Preparation </a:t>
            </a:r>
          </a:p>
          <a:p>
            <a:pPr marL="1264793" lvl="2" indent="-421598">
              <a:lnSpc>
                <a:spcPts val="4100"/>
              </a:lnSpc>
              <a:buFont typeface="Arial"/>
              <a:buChar char="⚬"/>
            </a:pPr>
            <a:r>
              <a:rPr lang="en-US" sz="2929">
                <a:solidFill>
                  <a:srgbClr val="FFFFFF"/>
                </a:solidFill>
                <a:latin typeface="Montserrat"/>
              </a:rPr>
              <a:t>Manual Turning </a:t>
            </a:r>
          </a:p>
          <a:p>
            <a:pPr marL="1264793" lvl="2" indent="-421598">
              <a:lnSpc>
                <a:spcPts val="4100"/>
              </a:lnSpc>
              <a:buFont typeface="Arial"/>
              <a:buChar char="⚬"/>
            </a:pPr>
            <a:r>
              <a:rPr lang="en-US" sz="2929">
                <a:solidFill>
                  <a:srgbClr val="FFFFFF"/>
                </a:solidFill>
                <a:latin typeface="Montserrat"/>
              </a:rPr>
              <a:t>Manual Milling </a:t>
            </a:r>
          </a:p>
          <a:p>
            <a:pPr marL="1264793" lvl="2" indent="-421598">
              <a:lnSpc>
                <a:spcPts val="4100"/>
              </a:lnSpc>
              <a:buFont typeface="Arial"/>
              <a:buChar char="⚬"/>
            </a:pPr>
            <a:r>
              <a:rPr lang="en-US" sz="2929">
                <a:solidFill>
                  <a:srgbClr val="FFFFFF"/>
                </a:solidFill>
                <a:latin typeface="Montserrat"/>
              </a:rPr>
              <a:t>CNC Turning </a:t>
            </a:r>
          </a:p>
          <a:p>
            <a:pPr marL="1264793" lvl="2" indent="-421598">
              <a:lnSpc>
                <a:spcPts val="4100"/>
              </a:lnSpc>
              <a:buFont typeface="Arial"/>
              <a:buChar char="⚬"/>
            </a:pPr>
            <a:r>
              <a:rPr lang="en-US" sz="2929">
                <a:solidFill>
                  <a:srgbClr val="FFFFFF"/>
                </a:solidFill>
                <a:latin typeface="Montserrat"/>
              </a:rPr>
              <a:t>CNC Milling </a:t>
            </a:r>
          </a:p>
          <a:p>
            <a:pPr marL="1264793" lvl="2" indent="-421598">
              <a:lnSpc>
                <a:spcPts val="4100"/>
              </a:lnSpc>
              <a:buFont typeface="Arial"/>
              <a:buChar char="⚬"/>
            </a:pPr>
            <a:r>
              <a:rPr lang="en-US" sz="2929">
                <a:solidFill>
                  <a:srgbClr val="FFFFFF"/>
                </a:solidFill>
                <a:latin typeface="Montserrat"/>
              </a:rPr>
              <a:t>Surface Grinding </a:t>
            </a:r>
          </a:p>
          <a:p>
            <a:pPr marL="1264793" lvl="2" indent="-421598">
              <a:lnSpc>
                <a:spcPts val="4100"/>
              </a:lnSpc>
              <a:buFont typeface="Arial"/>
              <a:buChar char="⚬"/>
            </a:pPr>
            <a:r>
              <a:rPr lang="en-US" sz="2929">
                <a:solidFill>
                  <a:srgbClr val="FFFFFF"/>
                </a:solidFill>
                <a:latin typeface="Montserrat"/>
              </a:rPr>
              <a:t>Wire EDM </a:t>
            </a:r>
          </a:p>
          <a:p>
            <a:pPr marL="1264793" lvl="2" indent="-421598">
              <a:lnSpc>
                <a:spcPts val="4100"/>
              </a:lnSpc>
              <a:buFont typeface="Arial"/>
              <a:buChar char="⚬"/>
            </a:pPr>
            <a:r>
              <a:rPr lang="en-US" sz="2929">
                <a:solidFill>
                  <a:srgbClr val="FFFFFF"/>
                </a:solidFill>
                <a:latin typeface="Montserrat"/>
              </a:rPr>
              <a:t>CNC Cylindrical Grinding </a:t>
            </a:r>
          </a:p>
          <a:p>
            <a:pPr marL="1264793" lvl="2" indent="-421598">
              <a:lnSpc>
                <a:spcPts val="4100"/>
              </a:lnSpc>
              <a:buFont typeface="Arial"/>
              <a:buChar char="⚬"/>
            </a:pPr>
            <a:r>
              <a:rPr lang="en-US" sz="2929">
                <a:solidFill>
                  <a:srgbClr val="FFFFFF"/>
                </a:solidFill>
                <a:latin typeface="Montserrat"/>
              </a:rPr>
              <a:t>Longitudinal Polishing </a:t>
            </a:r>
          </a:p>
          <a:p>
            <a:pPr marL="632396" lvl="1" indent="-316198">
              <a:lnSpc>
                <a:spcPts val="4100"/>
              </a:lnSpc>
              <a:buFont typeface="Arial"/>
              <a:buChar char="•"/>
            </a:pPr>
            <a:r>
              <a:rPr lang="en-US" sz="2929">
                <a:solidFill>
                  <a:srgbClr val="FFFFFF"/>
                </a:solidFill>
                <a:latin typeface="Montserrat"/>
              </a:rPr>
              <a:t>Capabilities to design and machine custom fixtures to meet unique testing requirements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0" y="9958564"/>
            <a:ext cx="21190538" cy="1216842"/>
            <a:chOff x="0" y="0"/>
            <a:chExt cx="28254050" cy="1622456"/>
          </a:xfrm>
        </p:grpSpPr>
        <p:grpSp>
          <p:nvGrpSpPr>
            <p:cNvPr id="11" name="Group 11"/>
            <p:cNvGrpSpPr/>
            <p:nvPr/>
          </p:nvGrpSpPr>
          <p:grpSpPr>
            <a:xfrm rot="5400000">
              <a:off x="6368677" y="-6368677"/>
              <a:ext cx="1389672" cy="14127025"/>
              <a:chOff x="0" y="0"/>
              <a:chExt cx="274503" cy="2790523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 rot="5400000">
              <a:off x="6337218" y="-6167352"/>
              <a:ext cx="1452590" cy="14127025"/>
              <a:chOff x="0" y="0"/>
              <a:chExt cx="286931" cy="2790523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 rot="5400000">
              <a:off x="20495702" y="-6368677"/>
              <a:ext cx="1389672" cy="14127025"/>
              <a:chOff x="0" y="0"/>
              <a:chExt cx="274503" cy="2790523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 rot="5400000">
              <a:off x="20464243" y="-6167352"/>
              <a:ext cx="1452590" cy="14127025"/>
              <a:chOff x="0" y="0"/>
              <a:chExt cx="286931" cy="2790523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</p:grpSp>
      <p:grpSp>
        <p:nvGrpSpPr>
          <p:cNvPr id="23" name="Group 23"/>
          <p:cNvGrpSpPr/>
          <p:nvPr/>
        </p:nvGrpSpPr>
        <p:grpSpPr>
          <a:xfrm rot="-10800000">
            <a:off x="-382403" y="-946874"/>
            <a:ext cx="21190538" cy="1216842"/>
            <a:chOff x="0" y="0"/>
            <a:chExt cx="28254050" cy="1622456"/>
          </a:xfrm>
        </p:grpSpPr>
        <p:grpSp>
          <p:nvGrpSpPr>
            <p:cNvPr id="24" name="Group 24"/>
            <p:cNvGrpSpPr/>
            <p:nvPr/>
          </p:nvGrpSpPr>
          <p:grpSpPr>
            <a:xfrm rot="5400000">
              <a:off x="6368677" y="-6368677"/>
              <a:ext cx="1389672" cy="14127025"/>
              <a:chOff x="0" y="0"/>
              <a:chExt cx="274503" cy="2790523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 rot="5400000">
              <a:off x="6337218" y="-6167352"/>
              <a:ext cx="1452590" cy="14127025"/>
              <a:chOff x="0" y="0"/>
              <a:chExt cx="286931" cy="2790523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 rot="5400000">
              <a:off x="20495702" y="-6368677"/>
              <a:ext cx="1389672" cy="14127025"/>
              <a:chOff x="0" y="0"/>
              <a:chExt cx="274503" cy="2790523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 rot="5400000">
              <a:off x="20464243" y="-6167352"/>
              <a:ext cx="1452590" cy="14127025"/>
              <a:chOff x="0" y="0"/>
              <a:chExt cx="286931" cy="2790523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750513" y="-254704"/>
            <a:ext cx="8891534" cy="2651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281"/>
              </a:lnSpc>
            </a:pPr>
            <a:r>
              <a:rPr lang="en-US" sz="14000" dirty="0">
                <a:solidFill>
                  <a:srgbClr val="700A19"/>
                </a:solidFill>
                <a:latin typeface="Six Caps"/>
              </a:rPr>
              <a:t>Mechanical Testing</a:t>
            </a:r>
          </a:p>
        </p:txBody>
      </p:sp>
      <p:sp>
        <p:nvSpPr>
          <p:cNvPr id="3" name="Freeform 3"/>
          <p:cNvSpPr/>
          <p:nvPr/>
        </p:nvSpPr>
        <p:spPr>
          <a:xfrm>
            <a:off x="11327703" y="2770075"/>
            <a:ext cx="2838589" cy="5470563"/>
          </a:xfrm>
          <a:custGeom>
            <a:avLst/>
            <a:gdLst/>
            <a:ahLst/>
            <a:cxnLst/>
            <a:rect l="l" t="t" r="r" b="b"/>
            <a:pathLst>
              <a:path w="2838589" h="5470563">
                <a:moveTo>
                  <a:pt x="0" y="0"/>
                </a:moveTo>
                <a:lnTo>
                  <a:pt x="2838589" y="0"/>
                </a:lnTo>
                <a:lnTo>
                  <a:pt x="2838589" y="5470563"/>
                </a:lnTo>
                <a:lnTo>
                  <a:pt x="0" y="54705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386" r="-305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556421" y="4147431"/>
            <a:ext cx="2318495" cy="5333451"/>
          </a:xfrm>
          <a:custGeom>
            <a:avLst/>
            <a:gdLst/>
            <a:ahLst/>
            <a:cxnLst/>
            <a:rect l="l" t="t" r="r" b="b"/>
            <a:pathLst>
              <a:path w="2318495" h="5333451">
                <a:moveTo>
                  <a:pt x="0" y="0"/>
                </a:moveTo>
                <a:lnTo>
                  <a:pt x="2318495" y="0"/>
                </a:lnTo>
                <a:lnTo>
                  <a:pt x="2318495" y="5333451"/>
                </a:lnTo>
                <a:lnTo>
                  <a:pt x="0" y="53334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3563" t="-164994" r="-220892" b="-16273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334390" y="6814157"/>
            <a:ext cx="2953610" cy="3472843"/>
          </a:xfrm>
          <a:custGeom>
            <a:avLst/>
            <a:gdLst/>
            <a:ahLst/>
            <a:cxnLst/>
            <a:rect l="l" t="t" r="r" b="b"/>
            <a:pathLst>
              <a:path w="2953610" h="3472843">
                <a:moveTo>
                  <a:pt x="0" y="0"/>
                </a:moveTo>
                <a:lnTo>
                  <a:pt x="2953610" y="0"/>
                </a:lnTo>
                <a:lnTo>
                  <a:pt x="2953610" y="3472843"/>
                </a:lnTo>
                <a:lnTo>
                  <a:pt x="0" y="34728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1924" t="-13187" r="-7775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0" y="9958564"/>
            <a:ext cx="21190538" cy="1216842"/>
            <a:chOff x="0" y="0"/>
            <a:chExt cx="28254050" cy="1622456"/>
          </a:xfrm>
        </p:grpSpPr>
        <p:grpSp>
          <p:nvGrpSpPr>
            <p:cNvPr id="7" name="Group 7"/>
            <p:cNvGrpSpPr/>
            <p:nvPr/>
          </p:nvGrpSpPr>
          <p:grpSpPr>
            <a:xfrm rot="5400000">
              <a:off x="6368677" y="-6368677"/>
              <a:ext cx="1389672" cy="14127025"/>
              <a:chOff x="0" y="0"/>
              <a:chExt cx="274503" cy="2790523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5400000">
              <a:off x="6337218" y="-6167352"/>
              <a:ext cx="1452590" cy="14127025"/>
              <a:chOff x="0" y="0"/>
              <a:chExt cx="286931" cy="2790523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5400000">
              <a:off x="20495702" y="-6368677"/>
              <a:ext cx="1389672" cy="14127025"/>
              <a:chOff x="0" y="0"/>
              <a:chExt cx="274503" cy="2790523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 rot="5400000">
              <a:off x="20464243" y="-6167352"/>
              <a:ext cx="1452590" cy="14127025"/>
              <a:chOff x="0" y="0"/>
              <a:chExt cx="286931" cy="2790523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</p:grpSp>
      <p:grpSp>
        <p:nvGrpSpPr>
          <p:cNvPr id="19" name="Group 19"/>
          <p:cNvGrpSpPr/>
          <p:nvPr/>
        </p:nvGrpSpPr>
        <p:grpSpPr>
          <a:xfrm rot="-10800000">
            <a:off x="-382403" y="-946874"/>
            <a:ext cx="21190538" cy="1216842"/>
            <a:chOff x="0" y="0"/>
            <a:chExt cx="28254050" cy="1622456"/>
          </a:xfrm>
        </p:grpSpPr>
        <p:grpSp>
          <p:nvGrpSpPr>
            <p:cNvPr id="20" name="Group 20"/>
            <p:cNvGrpSpPr/>
            <p:nvPr/>
          </p:nvGrpSpPr>
          <p:grpSpPr>
            <a:xfrm rot="5400000">
              <a:off x="6368677" y="-6368677"/>
              <a:ext cx="1389672" cy="14127025"/>
              <a:chOff x="0" y="0"/>
              <a:chExt cx="274503" cy="2790523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 rot="5400000">
              <a:off x="6337218" y="-6167352"/>
              <a:ext cx="1452590" cy="14127025"/>
              <a:chOff x="0" y="0"/>
              <a:chExt cx="286931" cy="2790523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 rot="5400000">
              <a:off x="20495702" y="-6368677"/>
              <a:ext cx="1389672" cy="14127025"/>
              <a:chOff x="0" y="0"/>
              <a:chExt cx="274503" cy="2790523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29" name="Group 29"/>
            <p:cNvGrpSpPr/>
            <p:nvPr/>
          </p:nvGrpSpPr>
          <p:grpSpPr>
            <a:xfrm rot="5400000">
              <a:off x="20464243" y="-6167352"/>
              <a:ext cx="1452590" cy="14127025"/>
              <a:chOff x="0" y="0"/>
              <a:chExt cx="286931" cy="2790523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TextBox 31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</p:grpSp>
      <p:sp>
        <p:nvSpPr>
          <p:cNvPr id="32" name="TextBox 32"/>
          <p:cNvSpPr txBox="1"/>
          <p:nvPr/>
        </p:nvSpPr>
        <p:spPr>
          <a:xfrm>
            <a:off x="0" y="567249"/>
            <a:ext cx="11145767" cy="9223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6636" lvl="1" indent="-293318">
              <a:lnSpc>
                <a:spcPts val="3804"/>
              </a:lnSpc>
              <a:buFont typeface="Arial"/>
              <a:buChar char="•"/>
            </a:pPr>
            <a:r>
              <a:rPr lang="en-US" sz="2717" dirty="0">
                <a:solidFill>
                  <a:srgbClr val="000000"/>
                </a:solidFill>
                <a:latin typeface="Montserrat Bold"/>
              </a:rPr>
              <a:t>Tensile (Room and Elevated Temperature) </a:t>
            </a:r>
          </a:p>
          <a:p>
            <a:pPr marL="1173273" lvl="2" indent="-391091">
              <a:lnSpc>
                <a:spcPts val="3804"/>
              </a:lnSpc>
              <a:buFont typeface="Arial"/>
              <a:buChar char="⚬"/>
            </a:pPr>
            <a:r>
              <a:rPr lang="en-US" sz="2717" dirty="0">
                <a:solidFill>
                  <a:srgbClr val="FFFFFF"/>
                </a:solidFill>
                <a:latin typeface="Montserrat"/>
              </a:rPr>
              <a:t>Room Temperature - up to 220,000 lbf </a:t>
            </a:r>
          </a:p>
          <a:p>
            <a:pPr marL="1173273" lvl="2" indent="-391091">
              <a:lnSpc>
                <a:spcPts val="3804"/>
              </a:lnSpc>
              <a:buFont typeface="Arial"/>
              <a:buChar char="⚬"/>
            </a:pPr>
            <a:r>
              <a:rPr lang="en-US" sz="2717" dirty="0">
                <a:solidFill>
                  <a:srgbClr val="FFFFFF"/>
                </a:solidFill>
                <a:latin typeface="Montserrat"/>
              </a:rPr>
              <a:t>Elevated Temperature - up to 90,000 lbf </a:t>
            </a:r>
          </a:p>
          <a:p>
            <a:pPr marL="1173273" lvl="2" indent="-391091">
              <a:lnSpc>
                <a:spcPts val="3804"/>
              </a:lnSpc>
              <a:buFont typeface="Arial"/>
              <a:buChar char="⚬"/>
            </a:pPr>
            <a:r>
              <a:rPr lang="en-US" sz="2717" dirty="0">
                <a:solidFill>
                  <a:srgbClr val="FFFFFF"/>
                </a:solidFill>
                <a:latin typeface="Montserrat"/>
              </a:rPr>
              <a:t>Temperature Ranges: -320°F, -300°F, up to +2000°F</a:t>
            </a:r>
          </a:p>
          <a:p>
            <a:pPr marL="586636" lvl="1" indent="-293318">
              <a:lnSpc>
                <a:spcPts val="3804"/>
              </a:lnSpc>
              <a:buFont typeface="Arial"/>
              <a:buChar char="•"/>
            </a:pPr>
            <a:r>
              <a:rPr lang="en-US" sz="2717" dirty="0">
                <a:solidFill>
                  <a:srgbClr val="000000"/>
                </a:solidFill>
                <a:latin typeface="Montserrat Bold"/>
              </a:rPr>
              <a:t>Charpy Impact </a:t>
            </a:r>
          </a:p>
          <a:p>
            <a:pPr marL="1173273" lvl="2" indent="-391091">
              <a:lnSpc>
                <a:spcPts val="3804"/>
              </a:lnSpc>
              <a:buFont typeface="Arial"/>
              <a:buChar char="⚬"/>
            </a:pPr>
            <a:r>
              <a:rPr lang="en-US" sz="2717" dirty="0">
                <a:solidFill>
                  <a:srgbClr val="FFFFFF"/>
                </a:solidFill>
                <a:latin typeface="Montserrat"/>
              </a:rPr>
              <a:t>Temperature Ranges: -320°F, -250°F up to 575°F</a:t>
            </a:r>
          </a:p>
          <a:p>
            <a:pPr marL="586636" lvl="1" indent="-293318">
              <a:lnSpc>
                <a:spcPts val="3804"/>
              </a:lnSpc>
              <a:buFont typeface="Arial"/>
              <a:buChar char="•"/>
            </a:pPr>
            <a:r>
              <a:rPr lang="en-US" sz="2717" dirty="0">
                <a:solidFill>
                  <a:srgbClr val="000000"/>
                </a:solidFill>
                <a:latin typeface="Montserrat Bold"/>
              </a:rPr>
              <a:t>Bend (Free and Guided)</a:t>
            </a:r>
            <a:r>
              <a:rPr lang="en-US" sz="2717" dirty="0">
                <a:solidFill>
                  <a:srgbClr val="000000"/>
                </a:solidFill>
                <a:latin typeface="Montserrat"/>
              </a:rPr>
              <a:t> per ASTM and ASME </a:t>
            </a:r>
          </a:p>
          <a:p>
            <a:pPr marL="586636" lvl="1" indent="-293318">
              <a:lnSpc>
                <a:spcPts val="3804"/>
              </a:lnSpc>
              <a:buFont typeface="Arial"/>
              <a:buChar char="•"/>
            </a:pPr>
            <a:r>
              <a:rPr lang="en-US" sz="2717" dirty="0">
                <a:solidFill>
                  <a:srgbClr val="000000"/>
                </a:solidFill>
                <a:latin typeface="Montserrat Bold"/>
              </a:rPr>
              <a:t>Creep and Stress Rupture</a:t>
            </a:r>
            <a:r>
              <a:rPr lang="en-US" sz="2717" dirty="0">
                <a:solidFill>
                  <a:srgbClr val="000000"/>
                </a:solidFill>
                <a:latin typeface="Montserrat"/>
              </a:rPr>
              <a:t> </a:t>
            </a:r>
          </a:p>
          <a:p>
            <a:pPr marL="1173273" lvl="2" indent="-391091">
              <a:lnSpc>
                <a:spcPts val="3804"/>
              </a:lnSpc>
              <a:buFont typeface="Arial"/>
              <a:buChar char="⚬"/>
            </a:pPr>
            <a:r>
              <a:rPr lang="en-US" sz="2717" dirty="0">
                <a:solidFill>
                  <a:srgbClr val="FFFFFF"/>
                </a:solidFill>
                <a:latin typeface="Montserrat"/>
              </a:rPr>
              <a:t>Up to 6000 lbf capacity </a:t>
            </a:r>
          </a:p>
          <a:p>
            <a:pPr marL="1173273" lvl="2" indent="-391091">
              <a:lnSpc>
                <a:spcPts val="3804"/>
              </a:lnSpc>
              <a:buFont typeface="Arial"/>
              <a:buChar char="⚬"/>
            </a:pPr>
            <a:r>
              <a:rPr lang="en-US" sz="2717" dirty="0">
                <a:solidFill>
                  <a:srgbClr val="FFFFFF"/>
                </a:solidFill>
                <a:latin typeface="Montserrat"/>
              </a:rPr>
              <a:t>Creep up to 1500°F, Stress Rupture up to 2000°F		</a:t>
            </a:r>
          </a:p>
          <a:p>
            <a:pPr marL="586636" lvl="1" indent="-293318">
              <a:lnSpc>
                <a:spcPts val="3804"/>
              </a:lnSpc>
              <a:buFont typeface="Arial"/>
              <a:buChar char="•"/>
            </a:pPr>
            <a:r>
              <a:rPr lang="en-US" sz="2717" dirty="0">
                <a:solidFill>
                  <a:srgbClr val="000000"/>
                </a:solidFill>
                <a:latin typeface="Montserrat Bold"/>
              </a:rPr>
              <a:t>Hardness</a:t>
            </a:r>
          </a:p>
          <a:p>
            <a:pPr marL="1173273" lvl="2" indent="-391091">
              <a:lnSpc>
                <a:spcPts val="3804"/>
              </a:lnSpc>
              <a:buFont typeface="Arial"/>
              <a:buChar char="⚬"/>
            </a:pPr>
            <a:r>
              <a:rPr lang="en-US" sz="2717" dirty="0">
                <a:solidFill>
                  <a:srgbClr val="FFFFFF"/>
                </a:solidFill>
                <a:latin typeface="Montserrat"/>
              </a:rPr>
              <a:t>Brinell &amp; Rockwell </a:t>
            </a:r>
          </a:p>
          <a:p>
            <a:pPr marL="586636" lvl="1" indent="-293318">
              <a:lnSpc>
                <a:spcPts val="3804"/>
              </a:lnSpc>
              <a:buFont typeface="Arial"/>
              <a:buChar char="•"/>
            </a:pPr>
            <a:r>
              <a:rPr lang="en-US" sz="2717" dirty="0">
                <a:solidFill>
                  <a:srgbClr val="000000"/>
                </a:solidFill>
                <a:latin typeface="Montserrat Bold"/>
              </a:rPr>
              <a:t>Drop Weight </a:t>
            </a:r>
            <a:r>
              <a:rPr lang="en-US" sz="2717" dirty="0">
                <a:solidFill>
                  <a:srgbClr val="000000"/>
                </a:solidFill>
                <a:latin typeface="Montserrat"/>
              </a:rPr>
              <a:t>(ASTM E208) </a:t>
            </a:r>
          </a:p>
          <a:p>
            <a:pPr marL="1173273" lvl="2" indent="-391091">
              <a:lnSpc>
                <a:spcPts val="3804"/>
              </a:lnSpc>
              <a:buFont typeface="Arial"/>
              <a:buChar char="⚬"/>
            </a:pPr>
            <a:r>
              <a:rPr lang="en-US" sz="2717" dirty="0">
                <a:solidFill>
                  <a:srgbClr val="FFFFFF"/>
                </a:solidFill>
                <a:latin typeface="Montserrat"/>
              </a:rPr>
              <a:t>Determine Nil-ductility transition temperature of Ferritic steels within 10°F</a:t>
            </a:r>
          </a:p>
          <a:p>
            <a:pPr marL="1173273" lvl="2" indent="-391091">
              <a:lnSpc>
                <a:spcPts val="3804"/>
              </a:lnSpc>
              <a:buFont typeface="Arial"/>
              <a:buChar char="⚬"/>
            </a:pPr>
            <a:r>
              <a:rPr lang="en-US" sz="2717" dirty="0">
                <a:solidFill>
                  <a:srgbClr val="FFFFFF"/>
                </a:solidFill>
                <a:latin typeface="Montserrat"/>
              </a:rPr>
              <a:t>Temperature Ranges: -320°F, -250°F up to 575°F</a:t>
            </a:r>
          </a:p>
          <a:p>
            <a:pPr marL="586636" lvl="1" indent="-293318">
              <a:lnSpc>
                <a:spcPts val="3804"/>
              </a:lnSpc>
              <a:buFont typeface="Arial"/>
              <a:buChar char="•"/>
            </a:pPr>
            <a:r>
              <a:rPr lang="en-US" sz="2717" dirty="0" err="1">
                <a:solidFill>
                  <a:srgbClr val="000000"/>
                </a:solidFill>
                <a:latin typeface="Montserrat Bold"/>
              </a:rPr>
              <a:t>Jominy</a:t>
            </a:r>
            <a:r>
              <a:rPr lang="en-US" sz="2717" dirty="0">
                <a:solidFill>
                  <a:srgbClr val="000000"/>
                </a:solidFill>
                <a:latin typeface="Montserrat"/>
              </a:rPr>
              <a:t> (ASTM A255) </a:t>
            </a:r>
          </a:p>
          <a:p>
            <a:pPr marL="1173273" lvl="2" indent="-391091">
              <a:lnSpc>
                <a:spcPts val="3804"/>
              </a:lnSpc>
              <a:buFont typeface="Arial"/>
              <a:buChar char="⚬"/>
            </a:pPr>
            <a:r>
              <a:rPr lang="en-US" sz="2717" dirty="0">
                <a:solidFill>
                  <a:srgbClr val="FFFFFF"/>
                </a:solidFill>
                <a:latin typeface="Montserrat"/>
              </a:rPr>
              <a:t>Determine the hardenability of various steel alloys using specific heat treatments based upon carbon content </a:t>
            </a:r>
          </a:p>
        </p:txBody>
      </p:sp>
      <p:sp>
        <p:nvSpPr>
          <p:cNvPr id="33" name="Freeform 33"/>
          <p:cNvSpPr/>
          <p:nvPr/>
        </p:nvSpPr>
        <p:spPr>
          <a:xfrm>
            <a:off x="879218" y="6176946"/>
            <a:ext cx="125835" cy="125835"/>
          </a:xfrm>
          <a:custGeom>
            <a:avLst/>
            <a:gdLst/>
            <a:ahLst/>
            <a:cxnLst/>
            <a:rect l="l" t="t" r="r" b="b"/>
            <a:pathLst>
              <a:path w="125835" h="125835">
                <a:moveTo>
                  <a:pt x="0" y="0"/>
                </a:moveTo>
                <a:lnTo>
                  <a:pt x="125835" y="0"/>
                </a:lnTo>
                <a:lnTo>
                  <a:pt x="125835" y="125835"/>
                </a:lnTo>
                <a:lnTo>
                  <a:pt x="0" y="1258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80698" y="910706"/>
            <a:ext cx="8780179" cy="7899327"/>
            <a:chOff x="0" y="0"/>
            <a:chExt cx="2312475" cy="20804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12475" cy="2080481"/>
            </a:xfrm>
            <a:custGeom>
              <a:avLst/>
              <a:gdLst/>
              <a:ahLst/>
              <a:cxnLst/>
              <a:rect l="l" t="t" r="r" b="b"/>
              <a:pathLst>
                <a:path w="2312475" h="2080481">
                  <a:moveTo>
                    <a:pt x="0" y="0"/>
                  </a:moveTo>
                  <a:lnTo>
                    <a:pt x="2312475" y="0"/>
                  </a:lnTo>
                  <a:lnTo>
                    <a:pt x="2312475" y="2080481"/>
                  </a:lnTo>
                  <a:lnTo>
                    <a:pt x="0" y="2080481"/>
                  </a:lnTo>
                  <a:close/>
                </a:path>
              </a:pathLst>
            </a:custGeom>
            <a:solidFill>
              <a:srgbClr val="9B9B9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8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979978" y="1400135"/>
            <a:ext cx="7868220" cy="5662930"/>
          </a:xfrm>
          <a:custGeom>
            <a:avLst/>
            <a:gdLst/>
            <a:ahLst/>
            <a:cxnLst/>
            <a:rect l="l" t="t" r="r" b="b"/>
            <a:pathLst>
              <a:path w="7868220" h="5662930">
                <a:moveTo>
                  <a:pt x="0" y="0"/>
                </a:moveTo>
                <a:lnTo>
                  <a:pt x="7868219" y="0"/>
                </a:lnTo>
                <a:lnTo>
                  <a:pt x="7868219" y="5662930"/>
                </a:lnTo>
                <a:lnTo>
                  <a:pt x="0" y="56629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840" t="-2232" r="-18209" b="-3745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9849205" y="6950666"/>
            <a:ext cx="7998992" cy="2848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281"/>
              </a:lnSpc>
            </a:pPr>
            <a:r>
              <a:rPr lang="en-US" sz="16629">
                <a:solidFill>
                  <a:srgbClr val="700A19"/>
                </a:solidFill>
                <a:latin typeface="Six Caps"/>
              </a:rPr>
              <a:t>Mechanical Testing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71405" y="1166495"/>
            <a:ext cx="7536985" cy="8091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6110" lvl="1" indent="-313055">
              <a:lnSpc>
                <a:spcPts val="4640"/>
              </a:lnSpc>
              <a:buFont typeface="Arial"/>
              <a:buChar char="•"/>
            </a:pPr>
            <a:r>
              <a:rPr lang="en-US" sz="2900" spc="29">
                <a:solidFill>
                  <a:srgbClr val="000000"/>
                </a:solidFill>
                <a:latin typeface="Montserrat Bold"/>
              </a:rPr>
              <a:t>Fracture Mechanics </a:t>
            </a:r>
          </a:p>
          <a:p>
            <a:pPr marL="1252220" lvl="2" indent="-417407">
              <a:lnSpc>
                <a:spcPts val="4640"/>
              </a:lnSpc>
              <a:buFont typeface="Arial"/>
              <a:buChar char="⚬"/>
            </a:pPr>
            <a:r>
              <a:rPr lang="en-US" sz="2900" spc="29">
                <a:solidFill>
                  <a:srgbClr val="FFFFFF"/>
                </a:solidFill>
                <a:latin typeface="Montserrat"/>
              </a:rPr>
              <a:t>K1c, J1c , CTOD, FCGR</a:t>
            </a:r>
          </a:p>
          <a:p>
            <a:pPr marL="1252220" lvl="2" indent="-417407">
              <a:lnSpc>
                <a:spcPts val="4640"/>
              </a:lnSpc>
              <a:buFont typeface="Arial"/>
              <a:buChar char="⚬"/>
            </a:pPr>
            <a:r>
              <a:rPr lang="en-US" sz="2900" spc="29">
                <a:solidFill>
                  <a:srgbClr val="FFFFFF"/>
                </a:solidFill>
                <a:latin typeface="Montserrat Bold"/>
              </a:rPr>
              <a:t> </a:t>
            </a:r>
            <a:r>
              <a:rPr lang="en-US" sz="2900" spc="29">
                <a:solidFill>
                  <a:srgbClr val="FFFFFF"/>
                </a:solidFill>
                <a:latin typeface="Montserrat"/>
              </a:rPr>
              <a:t>Up to 100,000 lbf </a:t>
            </a:r>
          </a:p>
          <a:p>
            <a:pPr marL="1252220" lvl="2" indent="-417407">
              <a:lnSpc>
                <a:spcPts val="4640"/>
              </a:lnSpc>
              <a:buFont typeface="Arial"/>
              <a:buChar char="⚬"/>
            </a:pPr>
            <a:r>
              <a:rPr lang="en-US" sz="2900" spc="29">
                <a:solidFill>
                  <a:srgbClr val="FFFFFF"/>
                </a:solidFill>
                <a:latin typeface="Montserrat"/>
              </a:rPr>
              <a:t>-320°F, -300°F, up to 400°F ; all sizes </a:t>
            </a:r>
          </a:p>
          <a:p>
            <a:pPr marL="1878330" lvl="3" indent="-469582">
              <a:lnSpc>
                <a:spcPts val="4640"/>
              </a:lnSpc>
              <a:buFont typeface="Arial"/>
              <a:buChar char="￭"/>
            </a:pPr>
            <a:r>
              <a:rPr lang="en-US" sz="2900" spc="29">
                <a:solidFill>
                  <a:srgbClr val="FFFFFF"/>
                </a:solidFill>
                <a:latin typeface="Montserrat"/>
              </a:rPr>
              <a:t>0.50" and 0.75" C(T) up to 1600°F</a:t>
            </a:r>
          </a:p>
          <a:p>
            <a:pPr marL="1252220" lvl="2" indent="-417407">
              <a:lnSpc>
                <a:spcPts val="4640"/>
              </a:lnSpc>
              <a:buFont typeface="Arial"/>
              <a:buChar char="⚬"/>
            </a:pPr>
            <a:r>
              <a:rPr lang="en-US" sz="2900" spc="29">
                <a:solidFill>
                  <a:srgbClr val="000000"/>
                </a:solidFill>
                <a:latin typeface="Montserrat Bold"/>
              </a:rPr>
              <a:t>Custom test and analysis programs available </a:t>
            </a:r>
          </a:p>
          <a:p>
            <a:pPr marL="1252220" lvl="2" indent="-417407">
              <a:lnSpc>
                <a:spcPts val="4640"/>
              </a:lnSpc>
              <a:buFont typeface="Arial"/>
              <a:buChar char="⚬"/>
            </a:pPr>
            <a:r>
              <a:rPr lang="en-US" sz="2900" spc="29">
                <a:solidFill>
                  <a:srgbClr val="000000"/>
                </a:solidFill>
                <a:latin typeface="Montserrat Bold"/>
              </a:rPr>
              <a:t>Large selection of specimen sizes </a:t>
            </a:r>
          </a:p>
          <a:p>
            <a:pPr marL="1878330" lvl="3" indent="-469582">
              <a:lnSpc>
                <a:spcPts val="4640"/>
              </a:lnSpc>
              <a:buFont typeface="Arial"/>
              <a:buChar char="￭"/>
            </a:pPr>
            <a:r>
              <a:rPr lang="en-US" sz="2900" spc="29">
                <a:solidFill>
                  <a:srgbClr val="FFFFFF"/>
                </a:solidFill>
                <a:latin typeface="Montserrat"/>
              </a:rPr>
              <a:t>C(T) Specimens (0.50" - 2.00") </a:t>
            </a:r>
          </a:p>
          <a:p>
            <a:pPr marL="1878330" lvl="3" indent="-469582">
              <a:lnSpc>
                <a:spcPts val="4640"/>
              </a:lnSpc>
              <a:buFont typeface="Arial"/>
              <a:buChar char="￭"/>
            </a:pPr>
            <a:r>
              <a:rPr lang="en-US" sz="2900" spc="29">
                <a:solidFill>
                  <a:srgbClr val="FFFFFF"/>
                </a:solidFill>
                <a:latin typeface="Montserrat"/>
              </a:rPr>
              <a:t>SE(B) Specimens (W = 0.50" to 4.00")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0" y="9958564"/>
            <a:ext cx="21190538" cy="1216842"/>
            <a:chOff x="0" y="0"/>
            <a:chExt cx="28254050" cy="1622456"/>
          </a:xfrm>
        </p:grpSpPr>
        <p:grpSp>
          <p:nvGrpSpPr>
            <p:cNvPr id="9" name="Group 9"/>
            <p:cNvGrpSpPr/>
            <p:nvPr/>
          </p:nvGrpSpPr>
          <p:grpSpPr>
            <a:xfrm rot="5400000">
              <a:off x="6368677" y="-6368677"/>
              <a:ext cx="1389672" cy="14127025"/>
              <a:chOff x="0" y="0"/>
              <a:chExt cx="274503" cy="2790523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 rot="5400000">
              <a:off x="6337218" y="-6167352"/>
              <a:ext cx="1452590" cy="14127025"/>
              <a:chOff x="0" y="0"/>
              <a:chExt cx="286931" cy="2790523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 rot="5400000">
              <a:off x="20495702" y="-6368677"/>
              <a:ext cx="1389672" cy="14127025"/>
              <a:chOff x="0" y="0"/>
              <a:chExt cx="274503" cy="2790523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 rot="5400000">
              <a:off x="20464243" y="-6167352"/>
              <a:ext cx="1452590" cy="14127025"/>
              <a:chOff x="0" y="0"/>
              <a:chExt cx="286931" cy="2790523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</p:grpSp>
      <p:grpSp>
        <p:nvGrpSpPr>
          <p:cNvPr id="21" name="Group 21"/>
          <p:cNvGrpSpPr/>
          <p:nvPr/>
        </p:nvGrpSpPr>
        <p:grpSpPr>
          <a:xfrm rot="-10800000">
            <a:off x="-382403" y="-946874"/>
            <a:ext cx="21190538" cy="1216842"/>
            <a:chOff x="0" y="0"/>
            <a:chExt cx="28254050" cy="1622456"/>
          </a:xfrm>
        </p:grpSpPr>
        <p:grpSp>
          <p:nvGrpSpPr>
            <p:cNvPr id="22" name="Group 22"/>
            <p:cNvGrpSpPr/>
            <p:nvPr/>
          </p:nvGrpSpPr>
          <p:grpSpPr>
            <a:xfrm rot="5400000">
              <a:off x="6368677" y="-6368677"/>
              <a:ext cx="1389672" cy="14127025"/>
              <a:chOff x="0" y="0"/>
              <a:chExt cx="274503" cy="2790523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 rot="5400000">
              <a:off x="6337218" y="-6167352"/>
              <a:ext cx="1452590" cy="14127025"/>
              <a:chOff x="0" y="0"/>
              <a:chExt cx="286931" cy="2790523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 rot="5400000">
              <a:off x="20495702" y="-6368677"/>
              <a:ext cx="1389672" cy="14127025"/>
              <a:chOff x="0" y="0"/>
              <a:chExt cx="274503" cy="2790523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274503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74503" h="2790523">
                    <a:moveTo>
                      <a:pt x="0" y="0"/>
                    </a:moveTo>
                    <a:lnTo>
                      <a:pt x="274503" y="0"/>
                    </a:lnTo>
                    <a:lnTo>
                      <a:pt x="274503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700A1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 rot="5400000">
              <a:off x="20464243" y="-6167352"/>
              <a:ext cx="1452590" cy="14127025"/>
              <a:chOff x="0" y="0"/>
              <a:chExt cx="286931" cy="2790523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286931" cy="2790523"/>
              </a:xfrm>
              <a:custGeom>
                <a:avLst/>
                <a:gdLst/>
                <a:ahLst/>
                <a:cxnLst/>
                <a:rect l="l" t="t" r="r" b="b"/>
                <a:pathLst>
                  <a:path w="286931" h="2790523">
                    <a:moveTo>
                      <a:pt x="0" y="0"/>
                    </a:moveTo>
                    <a:lnTo>
                      <a:pt x="286931" y="0"/>
                    </a:lnTo>
                    <a:lnTo>
                      <a:pt x="286931" y="2790523"/>
                    </a:lnTo>
                    <a:lnTo>
                      <a:pt x="0" y="2790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8"/>
                  </a:lnSpc>
                </a:pPr>
                <a:endParaRPr/>
              </a:p>
            </p:txBody>
          </p:sp>
        </p:grp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1169</Words>
  <Application>Microsoft Office PowerPoint</Application>
  <PresentationFormat>Custom</PresentationFormat>
  <Paragraphs>214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Six Caps</vt:lpstr>
      <vt:lpstr>Arimo Bold</vt:lpstr>
      <vt:lpstr>Arimo Bold Italics</vt:lpstr>
      <vt:lpstr>League Gothic</vt:lpstr>
      <vt:lpstr>Arimo</vt:lpstr>
      <vt:lpstr>Calibri</vt:lpstr>
      <vt:lpstr>Montserrat</vt:lpstr>
      <vt:lpstr>Montserrat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2022 - PES</dc:title>
  <dc:creator>Nicole Payton</dc:creator>
  <cp:lastModifiedBy>Everett Redinger</cp:lastModifiedBy>
  <cp:revision>20</cp:revision>
  <dcterms:created xsi:type="dcterms:W3CDTF">2006-08-16T00:00:00Z</dcterms:created>
  <dcterms:modified xsi:type="dcterms:W3CDTF">2025-10-31T13:28:02Z</dcterms:modified>
  <dc:identifier>DAFM3oVMPNQ</dc:identifier>
</cp:coreProperties>
</file>